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57" r:id="rId5"/>
    <p:sldId id="332" r:id="rId6"/>
    <p:sldId id="333" r:id="rId7"/>
    <p:sldId id="258" r:id="rId8"/>
    <p:sldId id="259" r:id="rId9"/>
    <p:sldId id="260"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17" autoAdjust="0"/>
    <p:restoredTop sz="94660"/>
  </p:normalViewPr>
  <p:slideViewPr>
    <p:cSldViewPr snapToGrid="0">
      <p:cViewPr varScale="1">
        <p:scale>
          <a:sx n="131" d="100"/>
          <a:sy n="131" d="100"/>
        </p:scale>
        <p:origin x="18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F5CB1-9B91-A545-B8F4-A112EF875F4D}" type="datetimeFigureOut">
              <a:rPr lang="en-US" smtClean="0"/>
              <a:t>2/22/21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92DF8-8120-1C41-9AD0-4516545E3CC5}" type="slidenum">
              <a:rPr lang="en-US" smtClean="0"/>
              <a:t>‹#›</a:t>
            </a:fld>
            <a:endParaRPr lang="en-US"/>
          </a:p>
        </p:txBody>
      </p:sp>
    </p:spTree>
    <p:extLst>
      <p:ext uri="{BB962C8B-B14F-4D97-AF65-F5344CB8AC3E}">
        <p14:creationId xmlns:p14="http://schemas.microsoft.com/office/powerpoint/2010/main" val="2072740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7D265-7F42-4E17-B7D7-59C491C93F34}" type="slidenum">
              <a:rPr lang="en-GB" smtClean="0"/>
              <a:t>6</a:t>
            </a:fld>
            <a:endParaRPr lang="en-GB"/>
          </a:p>
        </p:txBody>
      </p:sp>
    </p:spTree>
    <p:extLst>
      <p:ext uri="{BB962C8B-B14F-4D97-AF65-F5344CB8AC3E}">
        <p14:creationId xmlns:p14="http://schemas.microsoft.com/office/powerpoint/2010/main" val="3711765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7F316F-CA01-403B-B479-EF855B15679A}" type="datetimeFigureOut">
              <a:rPr lang="en-US" smtClean="0"/>
              <a:t>2/22/21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B0FDC-BACD-40AC-821F-A409E6A66B32}" type="slidenum">
              <a:rPr lang="en-US" smtClean="0"/>
              <a:t>‹#›</a:t>
            </a:fld>
            <a:endParaRPr lang="en-US"/>
          </a:p>
        </p:txBody>
      </p:sp>
    </p:spTree>
    <p:extLst>
      <p:ext uri="{BB962C8B-B14F-4D97-AF65-F5344CB8AC3E}">
        <p14:creationId xmlns:p14="http://schemas.microsoft.com/office/powerpoint/2010/main" val="3654987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F316F-CA01-403B-B479-EF855B15679A}" type="datetimeFigureOut">
              <a:rPr lang="en-US" smtClean="0"/>
              <a:t>2/22/21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B0FDC-BACD-40AC-821F-A409E6A66B32}" type="slidenum">
              <a:rPr lang="en-US" smtClean="0"/>
              <a:t>‹#›</a:t>
            </a:fld>
            <a:endParaRPr lang="en-US"/>
          </a:p>
        </p:txBody>
      </p:sp>
    </p:spTree>
    <p:extLst>
      <p:ext uri="{BB962C8B-B14F-4D97-AF65-F5344CB8AC3E}">
        <p14:creationId xmlns:p14="http://schemas.microsoft.com/office/powerpoint/2010/main" val="420544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F316F-CA01-403B-B479-EF855B15679A}" type="datetimeFigureOut">
              <a:rPr lang="en-US" smtClean="0"/>
              <a:t>2/22/21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B0FDC-BACD-40AC-821F-A409E6A66B32}" type="slidenum">
              <a:rPr lang="en-US" smtClean="0"/>
              <a:t>‹#›</a:t>
            </a:fld>
            <a:endParaRPr lang="en-US"/>
          </a:p>
        </p:txBody>
      </p:sp>
    </p:spTree>
    <p:extLst>
      <p:ext uri="{BB962C8B-B14F-4D97-AF65-F5344CB8AC3E}">
        <p14:creationId xmlns:p14="http://schemas.microsoft.com/office/powerpoint/2010/main" val="3444701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F316F-CA01-403B-B479-EF855B15679A}" type="datetimeFigureOut">
              <a:rPr lang="en-US" smtClean="0"/>
              <a:t>2/22/21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B0FDC-BACD-40AC-821F-A409E6A66B32}" type="slidenum">
              <a:rPr lang="en-US" smtClean="0"/>
              <a:t>‹#›</a:t>
            </a:fld>
            <a:endParaRPr lang="en-US"/>
          </a:p>
        </p:txBody>
      </p:sp>
    </p:spTree>
    <p:extLst>
      <p:ext uri="{BB962C8B-B14F-4D97-AF65-F5344CB8AC3E}">
        <p14:creationId xmlns:p14="http://schemas.microsoft.com/office/powerpoint/2010/main" val="344149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7F316F-CA01-403B-B479-EF855B15679A}" type="datetimeFigureOut">
              <a:rPr lang="en-US" smtClean="0"/>
              <a:t>2/22/21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B0FDC-BACD-40AC-821F-A409E6A66B32}" type="slidenum">
              <a:rPr lang="en-US" smtClean="0"/>
              <a:t>‹#›</a:t>
            </a:fld>
            <a:endParaRPr lang="en-US"/>
          </a:p>
        </p:txBody>
      </p:sp>
    </p:spTree>
    <p:extLst>
      <p:ext uri="{BB962C8B-B14F-4D97-AF65-F5344CB8AC3E}">
        <p14:creationId xmlns:p14="http://schemas.microsoft.com/office/powerpoint/2010/main" val="28491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7F316F-CA01-403B-B479-EF855B15679A}" type="datetimeFigureOut">
              <a:rPr lang="en-US" smtClean="0"/>
              <a:t>2/22/21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B0FDC-BACD-40AC-821F-A409E6A66B32}" type="slidenum">
              <a:rPr lang="en-US" smtClean="0"/>
              <a:t>‹#›</a:t>
            </a:fld>
            <a:endParaRPr lang="en-US"/>
          </a:p>
        </p:txBody>
      </p:sp>
    </p:spTree>
    <p:extLst>
      <p:ext uri="{BB962C8B-B14F-4D97-AF65-F5344CB8AC3E}">
        <p14:creationId xmlns:p14="http://schemas.microsoft.com/office/powerpoint/2010/main" val="1009280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7F316F-CA01-403B-B479-EF855B15679A}" type="datetimeFigureOut">
              <a:rPr lang="en-US" smtClean="0"/>
              <a:t>2/22/21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DB0FDC-BACD-40AC-821F-A409E6A66B32}" type="slidenum">
              <a:rPr lang="en-US" smtClean="0"/>
              <a:t>‹#›</a:t>
            </a:fld>
            <a:endParaRPr lang="en-US"/>
          </a:p>
        </p:txBody>
      </p:sp>
    </p:spTree>
    <p:extLst>
      <p:ext uri="{BB962C8B-B14F-4D97-AF65-F5344CB8AC3E}">
        <p14:creationId xmlns:p14="http://schemas.microsoft.com/office/powerpoint/2010/main" val="29841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7F316F-CA01-403B-B479-EF855B15679A}" type="datetimeFigureOut">
              <a:rPr lang="en-US" smtClean="0"/>
              <a:t>2/22/21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DB0FDC-BACD-40AC-821F-A409E6A66B32}" type="slidenum">
              <a:rPr lang="en-US" smtClean="0"/>
              <a:t>‹#›</a:t>
            </a:fld>
            <a:endParaRPr lang="en-US"/>
          </a:p>
        </p:txBody>
      </p:sp>
    </p:spTree>
    <p:extLst>
      <p:ext uri="{BB962C8B-B14F-4D97-AF65-F5344CB8AC3E}">
        <p14:creationId xmlns:p14="http://schemas.microsoft.com/office/powerpoint/2010/main" val="34034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F316F-CA01-403B-B479-EF855B15679A}" type="datetimeFigureOut">
              <a:rPr lang="en-US" smtClean="0"/>
              <a:t>2/22/21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DB0FDC-BACD-40AC-821F-A409E6A66B32}" type="slidenum">
              <a:rPr lang="en-US" smtClean="0"/>
              <a:t>‹#›</a:t>
            </a:fld>
            <a:endParaRPr lang="en-US"/>
          </a:p>
        </p:txBody>
      </p:sp>
    </p:spTree>
    <p:extLst>
      <p:ext uri="{BB962C8B-B14F-4D97-AF65-F5344CB8AC3E}">
        <p14:creationId xmlns:p14="http://schemas.microsoft.com/office/powerpoint/2010/main" val="323972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7F316F-CA01-403B-B479-EF855B15679A}" type="datetimeFigureOut">
              <a:rPr lang="en-US" smtClean="0"/>
              <a:t>2/22/21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B0FDC-BACD-40AC-821F-A409E6A66B32}" type="slidenum">
              <a:rPr lang="en-US" smtClean="0"/>
              <a:t>‹#›</a:t>
            </a:fld>
            <a:endParaRPr lang="en-US"/>
          </a:p>
        </p:txBody>
      </p:sp>
    </p:spTree>
    <p:extLst>
      <p:ext uri="{BB962C8B-B14F-4D97-AF65-F5344CB8AC3E}">
        <p14:creationId xmlns:p14="http://schemas.microsoft.com/office/powerpoint/2010/main" val="1931970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7F316F-CA01-403B-B479-EF855B15679A}" type="datetimeFigureOut">
              <a:rPr lang="en-US" smtClean="0"/>
              <a:t>2/22/21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B0FDC-BACD-40AC-821F-A409E6A66B32}" type="slidenum">
              <a:rPr lang="en-US" smtClean="0"/>
              <a:t>‹#›</a:t>
            </a:fld>
            <a:endParaRPr lang="en-US"/>
          </a:p>
        </p:txBody>
      </p:sp>
    </p:spTree>
    <p:extLst>
      <p:ext uri="{BB962C8B-B14F-4D97-AF65-F5344CB8AC3E}">
        <p14:creationId xmlns:p14="http://schemas.microsoft.com/office/powerpoint/2010/main" val="484386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F316F-CA01-403B-B479-EF855B15679A}" type="datetimeFigureOut">
              <a:rPr lang="en-US" smtClean="0"/>
              <a:t>2/22/21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B0FDC-BACD-40AC-821F-A409E6A66B32}" type="slidenum">
              <a:rPr lang="en-US" smtClean="0"/>
              <a:t>‹#›</a:t>
            </a:fld>
            <a:endParaRPr lang="en-US"/>
          </a:p>
        </p:txBody>
      </p:sp>
    </p:spTree>
    <p:extLst>
      <p:ext uri="{BB962C8B-B14F-4D97-AF65-F5344CB8AC3E}">
        <p14:creationId xmlns:p14="http://schemas.microsoft.com/office/powerpoint/2010/main" val="1266230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586BA0-FE7D-49D0-A68E-37C43EB9A0DE}"/>
              </a:ext>
            </a:extLst>
          </p:cNvPr>
          <p:cNvSpPr txBox="1"/>
          <p:nvPr/>
        </p:nvSpPr>
        <p:spPr>
          <a:xfrm>
            <a:off x="513184" y="6186194"/>
            <a:ext cx="8481526" cy="615553"/>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Supplementary Fig. 1</a:t>
            </a:r>
            <a:r>
              <a:rPr lang="en-GB" sz="1100" dirty="0">
                <a:latin typeface="Arial" panose="020B0604020202020204" pitchFamily="34" charset="0"/>
                <a:cs typeface="Arial" panose="020B0604020202020204" pitchFamily="34" charset="0"/>
              </a:rPr>
              <a:t>. Summary of the probes identified as being significantly different in the difference in difference analysis of the SA cohort (comparison  [SA D3 V3 v V1] v</a:t>
            </a:r>
            <a:r>
              <a:rPr lang="en-US"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SA P V3 v V1] in Fig. 2a). A) Differential expression test results. B) Probe signal abundance (log2) distribution across the experimental treatments in the SA cohort.</a:t>
            </a:r>
            <a:endParaRPr lang="en-US" sz="1100"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46916133-B412-4563-95BF-394419FDEAF9}"/>
              </a:ext>
            </a:extLst>
          </p:cNvPr>
          <p:cNvGraphicFramePr>
            <a:graphicFrameLocks noGrp="1"/>
          </p:cNvGraphicFramePr>
          <p:nvPr>
            <p:extLst>
              <p:ext uri="{D42A27DB-BD31-4B8C-83A1-F6EECF244321}">
                <p14:modId xmlns:p14="http://schemas.microsoft.com/office/powerpoint/2010/main" val="3134471657"/>
              </p:ext>
            </p:extLst>
          </p:nvPr>
        </p:nvGraphicFramePr>
        <p:xfrm>
          <a:off x="307909" y="482343"/>
          <a:ext cx="8574831" cy="1223036"/>
        </p:xfrm>
        <a:graphic>
          <a:graphicData uri="http://schemas.openxmlformats.org/drawingml/2006/table">
            <a:tbl>
              <a:tblPr firstRow="1" bandRow="1">
                <a:tableStyleId>{5940675A-B579-460E-94D1-54222C63F5DA}</a:tableStyleId>
              </a:tblPr>
              <a:tblGrid>
                <a:gridCol w="1422526">
                  <a:extLst>
                    <a:ext uri="{9D8B030D-6E8A-4147-A177-3AD203B41FA5}">
                      <a16:colId xmlns:a16="http://schemas.microsoft.com/office/drawing/2014/main" val="4241454641"/>
                    </a:ext>
                  </a:extLst>
                </a:gridCol>
                <a:gridCol w="1430461">
                  <a:extLst>
                    <a:ext uri="{9D8B030D-6E8A-4147-A177-3AD203B41FA5}">
                      <a16:colId xmlns:a16="http://schemas.microsoft.com/office/drawing/2014/main" val="3029457150"/>
                    </a:ext>
                  </a:extLst>
                </a:gridCol>
                <a:gridCol w="1430461">
                  <a:extLst>
                    <a:ext uri="{9D8B030D-6E8A-4147-A177-3AD203B41FA5}">
                      <a16:colId xmlns:a16="http://schemas.microsoft.com/office/drawing/2014/main" val="1229268209"/>
                    </a:ext>
                  </a:extLst>
                </a:gridCol>
                <a:gridCol w="2854472">
                  <a:extLst>
                    <a:ext uri="{9D8B030D-6E8A-4147-A177-3AD203B41FA5}">
                      <a16:colId xmlns:a16="http://schemas.microsoft.com/office/drawing/2014/main" val="2285425918"/>
                    </a:ext>
                  </a:extLst>
                </a:gridCol>
                <a:gridCol w="774440">
                  <a:extLst>
                    <a:ext uri="{9D8B030D-6E8A-4147-A177-3AD203B41FA5}">
                      <a16:colId xmlns:a16="http://schemas.microsoft.com/office/drawing/2014/main" val="2236496960"/>
                    </a:ext>
                  </a:extLst>
                </a:gridCol>
                <a:gridCol w="662471">
                  <a:extLst>
                    <a:ext uri="{9D8B030D-6E8A-4147-A177-3AD203B41FA5}">
                      <a16:colId xmlns:a16="http://schemas.microsoft.com/office/drawing/2014/main" val="2349541549"/>
                    </a:ext>
                  </a:extLst>
                </a:gridCol>
              </a:tblGrid>
              <a:tr h="334500">
                <a:tc>
                  <a:txBody>
                    <a:bodyPr/>
                    <a:lstStyle/>
                    <a:p>
                      <a:r>
                        <a:rPr lang="en-GB" sz="800" b="1" dirty="0">
                          <a:latin typeface="Arial" panose="020B0604020202020204" pitchFamily="34" charset="0"/>
                          <a:cs typeface="Arial" panose="020B0604020202020204" pitchFamily="34" charset="0"/>
                        </a:rPr>
                        <a:t>Probe</a:t>
                      </a:r>
                    </a:p>
                    <a:p>
                      <a:endParaRPr lang="en-US" sz="800" b="1" dirty="0">
                        <a:latin typeface="Arial" panose="020B0604020202020204" pitchFamily="34" charset="0"/>
                        <a:cs typeface="Arial" panose="020B0604020202020204" pitchFamily="34" charset="0"/>
                      </a:endParaRPr>
                    </a:p>
                  </a:txBody>
                  <a:tcPr/>
                </a:tc>
                <a:tc>
                  <a:txBody>
                    <a:bodyPr/>
                    <a:lstStyle/>
                    <a:p>
                      <a:r>
                        <a:rPr lang="en-GB" sz="800" b="1" dirty="0">
                          <a:latin typeface="Arial" panose="020B0604020202020204" pitchFamily="34" charset="0"/>
                          <a:cs typeface="Arial" panose="020B0604020202020204" pitchFamily="34" charset="0"/>
                        </a:rPr>
                        <a:t>Systematic Name</a:t>
                      </a:r>
                      <a:endParaRPr lang="en-GB" sz="700" b="0" dirty="0">
                        <a:latin typeface="Arial" panose="020B0604020202020204" pitchFamily="34" charset="0"/>
                        <a:cs typeface="Arial" panose="020B0604020202020204" pitchFamily="34" charset="0"/>
                      </a:endParaRPr>
                    </a:p>
                  </a:txBody>
                  <a:tcPr/>
                </a:tc>
                <a:tc>
                  <a:txBody>
                    <a:bodyPr/>
                    <a:lstStyle/>
                    <a:p>
                      <a:r>
                        <a:rPr lang="en-GB" sz="800" b="1" dirty="0">
                          <a:latin typeface="Arial" panose="020B0604020202020204" pitchFamily="34" charset="0"/>
                          <a:cs typeface="Arial" panose="020B0604020202020204" pitchFamily="34" charset="0"/>
                        </a:rPr>
                        <a:t>Symbol</a:t>
                      </a:r>
                      <a:endParaRPr lang="en-GB" sz="700" b="0" dirty="0">
                        <a:latin typeface="Arial" panose="020B0604020202020204" pitchFamily="34" charset="0"/>
                        <a:cs typeface="Arial" panose="020B0604020202020204" pitchFamily="34" charset="0"/>
                      </a:endParaRPr>
                    </a:p>
                  </a:txBody>
                  <a:tcPr/>
                </a:tc>
                <a:tc>
                  <a:txBody>
                    <a:bodyPr/>
                    <a:lstStyle/>
                    <a:p>
                      <a:r>
                        <a:rPr lang="en-GB" sz="700" b="0" dirty="0">
                          <a:latin typeface="Arial" panose="020B0604020202020204" pitchFamily="34" charset="0"/>
                          <a:cs typeface="Arial" panose="020B0604020202020204" pitchFamily="34" charset="0"/>
                        </a:rPr>
                        <a:t>Gene</a:t>
                      </a:r>
                    </a:p>
                  </a:txBody>
                  <a:tcPr/>
                </a:tc>
                <a:tc>
                  <a:txBody>
                    <a:bodyPr/>
                    <a:lstStyle/>
                    <a:p>
                      <a:r>
                        <a:rPr lang="en-GB" sz="800" b="1" dirty="0" err="1">
                          <a:latin typeface="Arial" panose="020B0604020202020204" pitchFamily="34" charset="0"/>
                          <a:cs typeface="Arial" panose="020B0604020202020204" pitchFamily="34" charset="0"/>
                        </a:rPr>
                        <a:t>logFC</a:t>
                      </a:r>
                      <a:endParaRPr lang="en-GB" sz="700" b="0" dirty="0">
                        <a:latin typeface="Arial" panose="020B0604020202020204" pitchFamily="34" charset="0"/>
                        <a:cs typeface="Arial" panose="020B0604020202020204" pitchFamily="34" charset="0"/>
                      </a:endParaRPr>
                    </a:p>
                  </a:txBody>
                  <a:tcPr/>
                </a:tc>
                <a:tc>
                  <a:txBody>
                    <a:bodyPr/>
                    <a:lstStyle/>
                    <a:p>
                      <a:r>
                        <a:rPr lang="en-GB" sz="800" b="1" dirty="0" err="1">
                          <a:latin typeface="Arial" panose="020B0604020202020204" pitchFamily="34" charset="0"/>
                          <a:cs typeface="Arial" panose="020B0604020202020204" pitchFamily="34" charset="0"/>
                        </a:rPr>
                        <a:t>adj.P.Val</a:t>
                      </a:r>
                      <a:endParaRPr lang="en-GB" sz="7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96301577"/>
                  </a:ext>
                </a:extLst>
              </a:tr>
              <a:tr h="186716">
                <a:tc>
                  <a:txBody>
                    <a:bodyPr/>
                    <a:lstStyle/>
                    <a:p>
                      <a:pPr algn="l" fontAlgn="b"/>
                      <a:r>
                        <a:rPr lang="en-US" sz="1100" b="0" i="0" u="none" strike="noStrike" dirty="0">
                          <a:solidFill>
                            <a:srgbClr val="000000"/>
                          </a:solidFill>
                          <a:effectLst/>
                          <a:latin typeface="Calibri" panose="020F0502020204030204" pitchFamily="34" charset="0"/>
                        </a:rPr>
                        <a:t>A_23_P79231</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NM_134442</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CREB1</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cAMP responsive element binding protein 1</a:t>
                      </a:r>
                    </a:p>
                  </a:txBody>
                  <a:tcPr marL="7620" marR="7620" marT="7620" marB="0" anchor="b"/>
                </a:tc>
                <a:tc>
                  <a:txBody>
                    <a:bodyPr/>
                    <a:lstStyle/>
                    <a:p>
                      <a:pPr algn="r" fontAlgn="b"/>
                      <a:r>
                        <a:rPr lang="en-US" sz="1100" b="0" i="0" u="none" strike="noStrike" dirty="0">
                          <a:solidFill>
                            <a:srgbClr val="000000"/>
                          </a:solidFill>
                          <a:effectLst/>
                          <a:latin typeface="Calibri" panose="020F0502020204030204" pitchFamily="34" charset="0"/>
                        </a:rPr>
                        <a:t>0.698193</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0.021322</a:t>
                      </a:r>
                    </a:p>
                  </a:txBody>
                  <a:tcPr marL="7620" marR="7620" marT="7620" marB="0" anchor="b"/>
                </a:tc>
                <a:extLst>
                  <a:ext uri="{0D108BD9-81ED-4DB2-BD59-A6C34878D82A}">
                    <a16:rowId xmlns:a16="http://schemas.microsoft.com/office/drawing/2014/main" val="734550223"/>
                  </a:ext>
                </a:extLst>
              </a:tr>
              <a:tr h="0">
                <a:tc>
                  <a:txBody>
                    <a:bodyPr/>
                    <a:lstStyle/>
                    <a:p>
                      <a:pPr algn="l" fontAlgn="b"/>
                      <a:r>
                        <a:rPr lang="en-US" sz="1100" b="0" i="0" u="none" strike="noStrike">
                          <a:solidFill>
                            <a:srgbClr val="000000"/>
                          </a:solidFill>
                          <a:effectLst/>
                          <a:latin typeface="Calibri" panose="020F0502020204030204" pitchFamily="34" charset="0"/>
                        </a:rPr>
                        <a:t>A_21_P0014443</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THC2548652</a:t>
                      </a: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100" b="0" i="0" u="none" strike="noStrike" dirty="0">
                          <a:solidFill>
                            <a:srgbClr val="000000"/>
                          </a:solidFill>
                          <a:effectLst/>
                          <a:latin typeface="Calibri" panose="020F0502020204030204" pitchFamily="34" charset="0"/>
                        </a:rPr>
                        <a:t>NA</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0.676465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0.001531</a:t>
                      </a:r>
                    </a:p>
                  </a:txBody>
                  <a:tcPr marL="7620" marR="7620" marT="7620" marB="0" anchor="b"/>
                </a:tc>
                <a:extLst>
                  <a:ext uri="{0D108BD9-81ED-4DB2-BD59-A6C34878D82A}">
                    <a16:rowId xmlns:a16="http://schemas.microsoft.com/office/drawing/2014/main" val="3564721830"/>
                  </a:ext>
                </a:extLst>
              </a:tr>
              <a:tr h="135501">
                <a:tc>
                  <a:txBody>
                    <a:bodyPr/>
                    <a:lstStyle/>
                    <a:p>
                      <a:pPr algn="l" fontAlgn="b"/>
                      <a:r>
                        <a:rPr lang="en-US" sz="1100" b="0" i="0" u="none" strike="noStrike">
                          <a:solidFill>
                            <a:srgbClr val="000000"/>
                          </a:solidFill>
                          <a:effectLst/>
                          <a:latin typeface="Calibri" panose="020F0502020204030204" pitchFamily="34" charset="0"/>
                        </a:rPr>
                        <a:t>A_33_P3315320</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NM_173478</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CNTD1</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cyclin N-terminal domain containing 1</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0.589848</a:t>
                      </a:r>
                    </a:p>
                  </a:txBody>
                  <a:tcPr marL="7620" marR="7620" marT="7620" marB="0" anchor="b"/>
                </a:tc>
                <a:tc>
                  <a:txBody>
                    <a:bodyPr/>
                    <a:lstStyle/>
                    <a:p>
                      <a:pPr algn="r" fontAlgn="b"/>
                      <a:r>
                        <a:rPr lang="en-US" sz="1100" b="0" i="0" u="none" strike="noStrike" dirty="0">
                          <a:solidFill>
                            <a:srgbClr val="000000"/>
                          </a:solidFill>
                          <a:effectLst/>
                          <a:latin typeface="Calibri" panose="020F0502020204030204" pitchFamily="34" charset="0"/>
                        </a:rPr>
                        <a:t>0.007448</a:t>
                      </a:r>
                    </a:p>
                  </a:txBody>
                  <a:tcPr marL="7620" marR="7620" marT="7620" marB="0" anchor="b"/>
                </a:tc>
                <a:extLst>
                  <a:ext uri="{0D108BD9-81ED-4DB2-BD59-A6C34878D82A}">
                    <a16:rowId xmlns:a16="http://schemas.microsoft.com/office/drawing/2014/main" val="3009560416"/>
                  </a:ext>
                </a:extLst>
              </a:tr>
              <a:tr h="135501">
                <a:tc>
                  <a:txBody>
                    <a:bodyPr/>
                    <a:lstStyle/>
                    <a:p>
                      <a:pPr algn="l" fontAlgn="b"/>
                      <a:r>
                        <a:rPr lang="en-US" sz="1100" b="0" i="0" u="none" strike="noStrike" dirty="0">
                          <a:solidFill>
                            <a:srgbClr val="000000"/>
                          </a:solidFill>
                          <a:effectLst/>
                          <a:latin typeface="Calibri" panose="020F0502020204030204" pitchFamily="34" charset="0"/>
                        </a:rPr>
                        <a:t>A_23_P218706</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NM_024325</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ZNF343</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zinc finger protein 343</a:t>
                      </a:r>
                    </a:p>
                  </a:txBody>
                  <a:tcPr marL="7620" marR="7620" marT="7620" marB="0" anchor="b"/>
                </a:tc>
                <a:tc>
                  <a:txBody>
                    <a:bodyPr/>
                    <a:lstStyle/>
                    <a:p>
                      <a:pPr algn="r" fontAlgn="b"/>
                      <a:r>
                        <a:rPr lang="en-US" sz="1100" b="0" i="0" u="none" strike="noStrike" dirty="0">
                          <a:solidFill>
                            <a:srgbClr val="000000"/>
                          </a:solidFill>
                          <a:effectLst/>
                          <a:latin typeface="Calibri" panose="020F0502020204030204" pitchFamily="34" charset="0"/>
                        </a:rPr>
                        <a:t>-0.46626</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0.025991</a:t>
                      </a:r>
                    </a:p>
                  </a:txBody>
                  <a:tcPr marL="7620" marR="7620" marT="7620" marB="0" anchor="b"/>
                </a:tc>
                <a:extLst>
                  <a:ext uri="{0D108BD9-81ED-4DB2-BD59-A6C34878D82A}">
                    <a16:rowId xmlns:a16="http://schemas.microsoft.com/office/drawing/2014/main" val="3300142107"/>
                  </a:ext>
                </a:extLst>
              </a:tr>
              <a:tr h="135501">
                <a:tc>
                  <a:txBody>
                    <a:bodyPr/>
                    <a:lstStyle/>
                    <a:p>
                      <a:pPr algn="l" fontAlgn="b"/>
                      <a:r>
                        <a:rPr lang="en-US" sz="1100" b="0" i="0" u="none" strike="noStrike">
                          <a:solidFill>
                            <a:srgbClr val="000000"/>
                          </a:solidFill>
                          <a:effectLst/>
                          <a:latin typeface="Calibri" panose="020F0502020204030204" pitchFamily="34" charset="0"/>
                        </a:rPr>
                        <a:t>A_33_P3275998</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NM_004703</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RABEP1</a:t>
                      </a:r>
                    </a:p>
                  </a:txBody>
                  <a:tcPr marL="7620" marR="7620" marT="7620" marB="0" anchor="b"/>
                </a:tc>
                <a:tc>
                  <a:txBody>
                    <a:bodyPr/>
                    <a:lstStyle/>
                    <a:p>
                      <a:pPr algn="l" fontAlgn="b"/>
                      <a:r>
                        <a:rPr lang="en-US" sz="1100" b="0" i="0" u="none" strike="noStrike" dirty="0" err="1">
                          <a:solidFill>
                            <a:srgbClr val="000000"/>
                          </a:solidFill>
                          <a:effectLst/>
                          <a:latin typeface="Calibri" panose="020F0502020204030204" pitchFamily="34" charset="0"/>
                        </a:rPr>
                        <a:t>rabaptin</a:t>
                      </a:r>
                      <a:r>
                        <a:rPr lang="en-US" sz="1100" b="0" i="0" u="none" strike="noStrike" dirty="0">
                          <a:solidFill>
                            <a:srgbClr val="000000"/>
                          </a:solidFill>
                          <a:effectLst/>
                          <a:latin typeface="Calibri" panose="020F0502020204030204" pitchFamily="34" charset="0"/>
                        </a:rPr>
                        <a:t>, RAB GTPase binding effector protein 1</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-0.43299</a:t>
                      </a:r>
                    </a:p>
                  </a:txBody>
                  <a:tcPr marL="7620" marR="7620" marT="7620" marB="0" anchor="b"/>
                </a:tc>
                <a:tc>
                  <a:txBody>
                    <a:bodyPr/>
                    <a:lstStyle/>
                    <a:p>
                      <a:pPr algn="r" fontAlgn="b"/>
                      <a:r>
                        <a:rPr lang="en-US" sz="1100" b="0" i="0" u="none" strike="noStrike" dirty="0">
                          <a:solidFill>
                            <a:srgbClr val="000000"/>
                          </a:solidFill>
                          <a:effectLst/>
                          <a:latin typeface="Calibri" panose="020F0502020204030204" pitchFamily="34" charset="0"/>
                        </a:rPr>
                        <a:t>0.049483</a:t>
                      </a:r>
                    </a:p>
                  </a:txBody>
                  <a:tcPr marL="7620" marR="7620" marT="7620" marB="0" anchor="b"/>
                </a:tc>
                <a:extLst>
                  <a:ext uri="{0D108BD9-81ED-4DB2-BD59-A6C34878D82A}">
                    <a16:rowId xmlns:a16="http://schemas.microsoft.com/office/drawing/2014/main" val="2602943861"/>
                  </a:ext>
                </a:extLst>
              </a:tr>
            </a:tbl>
          </a:graphicData>
        </a:graphic>
      </p:graphicFrame>
      <p:pic>
        <p:nvPicPr>
          <p:cNvPr id="4" name="Picture 3">
            <a:extLst>
              <a:ext uri="{FF2B5EF4-FFF2-40B4-BE49-F238E27FC236}">
                <a16:creationId xmlns:a16="http://schemas.microsoft.com/office/drawing/2014/main" id="{CFEF4AF8-6F73-417F-8064-EA8BE577BD5F}"/>
              </a:ext>
            </a:extLst>
          </p:cNvPr>
          <p:cNvPicPr/>
          <p:nvPr/>
        </p:nvPicPr>
        <p:blipFill>
          <a:blip r:embed="rId2"/>
          <a:stretch>
            <a:fillRect/>
          </a:stretch>
        </p:blipFill>
        <p:spPr>
          <a:xfrm>
            <a:off x="261240" y="2188179"/>
            <a:ext cx="2743200" cy="1828800"/>
          </a:xfrm>
          <a:prstGeom prst="rect">
            <a:avLst/>
          </a:prstGeom>
        </p:spPr>
      </p:pic>
      <p:sp>
        <p:nvSpPr>
          <p:cNvPr id="6" name="TextBox 5">
            <a:extLst>
              <a:ext uri="{FF2B5EF4-FFF2-40B4-BE49-F238E27FC236}">
                <a16:creationId xmlns:a16="http://schemas.microsoft.com/office/drawing/2014/main" id="{E837DCB9-F2B0-4EB2-8FE2-C695E7FE5997}"/>
              </a:ext>
            </a:extLst>
          </p:cNvPr>
          <p:cNvSpPr txBox="1"/>
          <p:nvPr/>
        </p:nvSpPr>
        <p:spPr>
          <a:xfrm>
            <a:off x="37321" y="1849775"/>
            <a:ext cx="320922"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b)</a:t>
            </a:r>
            <a:endParaRPr lang="en-US" sz="1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EF0FA37-B46E-46F8-9318-B0BAEE8B2F73}"/>
              </a:ext>
            </a:extLst>
          </p:cNvPr>
          <p:cNvSpPr txBox="1"/>
          <p:nvPr/>
        </p:nvSpPr>
        <p:spPr>
          <a:xfrm>
            <a:off x="40428" y="117379"/>
            <a:ext cx="320922"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a)</a:t>
            </a:r>
            <a:endParaRPr lang="en-US" sz="1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51066B0-7647-4100-981B-2F4F7DFEA1AB}"/>
              </a:ext>
            </a:extLst>
          </p:cNvPr>
          <p:cNvPicPr>
            <a:picLocks noChangeAspect="1"/>
          </p:cNvPicPr>
          <p:nvPr/>
        </p:nvPicPr>
        <p:blipFill>
          <a:blip r:embed="rId3"/>
          <a:stretch>
            <a:fillRect/>
          </a:stretch>
        </p:blipFill>
        <p:spPr>
          <a:xfrm>
            <a:off x="4739745" y="4170626"/>
            <a:ext cx="2743438" cy="1828958"/>
          </a:xfrm>
          <a:prstGeom prst="rect">
            <a:avLst/>
          </a:prstGeom>
        </p:spPr>
      </p:pic>
      <p:pic>
        <p:nvPicPr>
          <p:cNvPr id="9" name="Picture 8">
            <a:extLst>
              <a:ext uri="{FF2B5EF4-FFF2-40B4-BE49-F238E27FC236}">
                <a16:creationId xmlns:a16="http://schemas.microsoft.com/office/drawing/2014/main" id="{72079DF6-6CC9-4980-8EF9-FF40A5327F78}"/>
              </a:ext>
            </a:extLst>
          </p:cNvPr>
          <p:cNvPicPr>
            <a:picLocks noChangeAspect="1"/>
          </p:cNvPicPr>
          <p:nvPr/>
        </p:nvPicPr>
        <p:blipFill>
          <a:blip r:embed="rId4"/>
          <a:stretch>
            <a:fillRect/>
          </a:stretch>
        </p:blipFill>
        <p:spPr>
          <a:xfrm>
            <a:off x="1721258" y="4170626"/>
            <a:ext cx="2743438" cy="1828958"/>
          </a:xfrm>
          <a:prstGeom prst="rect">
            <a:avLst/>
          </a:prstGeom>
        </p:spPr>
      </p:pic>
      <p:pic>
        <p:nvPicPr>
          <p:cNvPr id="10" name="Picture 9">
            <a:extLst>
              <a:ext uri="{FF2B5EF4-FFF2-40B4-BE49-F238E27FC236}">
                <a16:creationId xmlns:a16="http://schemas.microsoft.com/office/drawing/2014/main" id="{17D6F982-5DAE-4F3A-A754-1FDD372D4FE6}"/>
              </a:ext>
            </a:extLst>
          </p:cNvPr>
          <p:cNvPicPr>
            <a:picLocks noChangeAspect="1"/>
          </p:cNvPicPr>
          <p:nvPr/>
        </p:nvPicPr>
        <p:blipFill>
          <a:blip r:embed="rId5"/>
          <a:stretch>
            <a:fillRect/>
          </a:stretch>
        </p:blipFill>
        <p:spPr>
          <a:xfrm>
            <a:off x="6139562" y="2188021"/>
            <a:ext cx="2743438" cy="1828958"/>
          </a:xfrm>
          <a:prstGeom prst="rect">
            <a:avLst/>
          </a:prstGeom>
        </p:spPr>
      </p:pic>
      <p:pic>
        <p:nvPicPr>
          <p:cNvPr id="11" name="Picture 10">
            <a:extLst>
              <a:ext uri="{FF2B5EF4-FFF2-40B4-BE49-F238E27FC236}">
                <a16:creationId xmlns:a16="http://schemas.microsoft.com/office/drawing/2014/main" id="{CC21070F-C0D4-4498-8A3C-D54B3C9E91B8}"/>
              </a:ext>
            </a:extLst>
          </p:cNvPr>
          <p:cNvPicPr>
            <a:picLocks noChangeAspect="1"/>
          </p:cNvPicPr>
          <p:nvPr/>
        </p:nvPicPr>
        <p:blipFill>
          <a:blip r:embed="rId6"/>
          <a:stretch>
            <a:fillRect/>
          </a:stretch>
        </p:blipFill>
        <p:spPr>
          <a:xfrm>
            <a:off x="3200282" y="2188021"/>
            <a:ext cx="2743438" cy="1828958"/>
          </a:xfrm>
          <a:prstGeom prst="rect">
            <a:avLst/>
          </a:prstGeom>
        </p:spPr>
      </p:pic>
    </p:spTree>
    <p:extLst>
      <p:ext uri="{BB962C8B-B14F-4D97-AF65-F5344CB8AC3E}">
        <p14:creationId xmlns:p14="http://schemas.microsoft.com/office/powerpoint/2010/main" val="4150850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DA7960-4C35-4550-B567-1A1DA4EC0A82}"/>
              </a:ext>
            </a:extLst>
          </p:cNvPr>
          <p:cNvSpPr txBox="1"/>
          <p:nvPr/>
        </p:nvSpPr>
        <p:spPr>
          <a:xfrm>
            <a:off x="254870" y="5314575"/>
            <a:ext cx="8706250" cy="1277273"/>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Supplementary Fig. 2</a:t>
            </a:r>
            <a:r>
              <a:rPr lang="en-GB" sz="1100" dirty="0">
                <a:latin typeface="Arial" panose="020B0604020202020204" pitchFamily="34" charset="0"/>
                <a:cs typeface="Arial" panose="020B0604020202020204" pitchFamily="34" charset="0"/>
              </a:rPr>
              <a:t>. Seasonal gene expression as a feature of the 12-week study (P = placebo, D2 = vitamin D</a:t>
            </a:r>
            <a:r>
              <a:rPr lang="en-GB" sz="1100" baseline="-25000"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 D3 = vitamin D</a:t>
            </a:r>
            <a:r>
              <a:rPr lang="en-GB" sz="1100" baseline="-25000" dirty="0">
                <a:latin typeface="Arial" panose="020B0604020202020204" pitchFamily="34" charset="0"/>
                <a:cs typeface="Arial" panose="020B0604020202020204" pitchFamily="34" charset="0"/>
              </a:rPr>
              <a:t>3</a:t>
            </a:r>
            <a:r>
              <a:rPr lang="en-GB" sz="1100" dirty="0">
                <a:latin typeface="Arial" panose="020B0604020202020204" pitchFamily="34" charset="0"/>
                <a:cs typeface="Arial" panose="020B0604020202020204" pitchFamily="34" charset="0"/>
              </a:rPr>
              <a:t>). a) Summary of the timing of the V1 samples taken in the study (for each individual, V3 samples were taken 12 weeks after the V1 sample). b) Significant over-representation of the seasonal genes identified by </a:t>
            </a:r>
            <a:r>
              <a:rPr lang="en-GB" sz="1100" dirty="0" err="1">
                <a:latin typeface="Arial" panose="020B0604020202020204" pitchFamily="34" charset="0"/>
                <a:cs typeface="Arial" panose="020B0604020202020204" pitchFamily="34" charset="0"/>
              </a:rPr>
              <a:t>Dopico</a:t>
            </a:r>
            <a:r>
              <a:rPr lang="en-GB" sz="1100" dirty="0">
                <a:latin typeface="Arial" panose="020B0604020202020204" pitchFamily="34" charset="0"/>
                <a:cs typeface="Arial" panose="020B0604020202020204" pitchFamily="34" charset="0"/>
              </a:rPr>
              <a:t> et al (2015) </a:t>
            </a:r>
            <a:r>
              <a:rPr lang="en-GB" sz="1100" i="1" dirty="0">
                <a:latin typeface="Arial" panose="020B0604020202020204" pitchFamily="34" charset="0"/>
                <a:cs typeface="Arial" panose="020B0604020202020204" pitchFamily="34" charset="0"/>
              </a:rPr>
              <a:t>Nat </a:t>
            </a:r>
            <a:r>
              <a:rPr lang="en-GB" sz="1100" i="1" dirty="0" err="1">
                <a:latin typeface="Arial" panose="020B0604020202020204" pitchFamily="34" charset="0"/>
                <a:cs typeface="Arial" panose="020B0604020202020204" pitchFamily="34" charset="0"/>
              </a:rPr>
              <a:t>Commun</a:t>
            </a:r>
            <a:r>
              <a:rPr lang="en-GB" sz="1100" dirty="0">
                <a:latin typeface="Arial" panose="020B0604020202020204" pitchFamily="34" charset="0"/>
                <a:cs typeface="Arial" panose="020B0604020202020204" pitchFamily="34" charset="0"/>
              </a:rPr>
              <a:t>, </a:t>
            </a:r>
            <a:r>
              <a:rPr lang="en-GB" sz="1100" b="1" dirty="0">
                <a:latin typeface="Arial" panose="020B0604020202020204" pitchFamily="34" charset="0"/>
                <a:cs typeface="Arial" panose="020B0604020202020204" pitchFamily="34" charset="0"/>
              </a:rPr>
              <a:t>6</a:t>
            </a:r>
            <a:r>
              <a:rPr lang="en-GB" sz="1100" dirty="0">
                <a:latin typeface="Arial" panose="020B0604020202020204" pitchFamily="34" charset="0"/>
                <a:cs typeface="Arial" panose="020B0604020202020204" pitchFamily="34" charset="0"/>
              </a:rPr>
              <a:t>, 7000 (BABYDIET dataset) in the lists of genes identified as significantly changing in the white European (WE) placebo, D</a:t>
            </a:r>
            <a:r>
              <a:rPr lang="en-GB" sz="1100" baseline="-25000"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 and D</a:t>
            </a:r>
            <a:r>
              <a:rPr lang="en-GB" sz="1100" baseline="-25000" dirty="0">
                <a:latin typeface="Arial" panose="020B0604020202020204" pitchFamily="34" charset="0"/>
                <a:cs typeface="Arial" panose="020B0604020202020204" pitchFamily="34" charset="0"/>
              </a:rPr>
              <a:t>3 </a:t>
            </a:r>
            <a:r>
              <a:rPr lang="en-GB" sz="1100" dirty="0">
                <a:latin typeface="Arial" panose="020B0604020202020204" pitchFamily="34" charset="0"/>
                <a:cs typeface="Arial" panose="020B0604020202020204" pitchFamily="34" charset="0"/>
              </a:rPr>
              <a:t>treatment groups. The </a:t>
            </a:r>
            <a:r>
              <a:rPr lang="en-GB" sz="1100" dirty="0" err="1">
                <a:latin typeface="Arial" panose="020B0604020202020204" pitchFamily="34" charset="0"/>
                <a:cs typeface="Arial" panose="020B0604020202020204" pitchFamily="34" charset="0"/>
              </a:rPr>
              <a:t>fisher.test</a:t>
            </a:r>
            <a:r>
              <a:rPr lang="en-GB" sz="1100" dirty="0">
                <a:latin typeface="Arial" panose="020B0604020202020204" pitchFamily="34" charset="0"/>
                <a:cs typeface="Arial" panose="020B0604020202020204" pitchFamily="34" charset="0"/>
              </a:rPr>
              <a:t> function in R was used to examine the significance of the association (contingency) between classification as a seasonally expressed gene and classification as a gene significantly differently expressed in each of the nine groups shown in the table. The gene ‘universe’ was defined as all genes in the genome annotated with an ENSEMBL gene identifier.</a:t>
            </a:r>
            <a:endParaRPr lang="en-US" sz="11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837DCB9-F2B0-4EB2-8FE2-C695E7FE5997}"/>
              </a:ext>
            </a:extLst>
          </p:cNvPr>
          <p:cNvSpPr txBox="1"/>
          <p:nvPr/>
        </p:nvSpPr>
        <p:spPr>
          <a:xfrm>
            <a:off x="1182991" y="3588509"/>
            <a:ext cx="320922"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b)</a:t>
            </a:r>
            <a:endParaRPr lang="en-US"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EF0FA37-B46E-46F8-9318-B0BAEE8B2F73}"/>
              </a:ext>
            </a:extLst>
          </p:cNvPr>
          <p:cNvSpPr txBox="1"/>
          <p:nvPr/>
        </p:nvSpPr>
        <p:spPr>
          <a:xfrm>
            <a:off x="1182991" y="227016"/>
            <a:ext cx="320922"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a)</a:t>
            </a:r>
            <a:endParaRPr lang="en-US" sz="1200" dirty="0">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078BEA76-D8A9-4B06-A2BA-16A9A5947BD2}"/>
              </a:ext>
            </a:extLst>
          </p:cNvPr>
          <p:cNvGraphicFramePr>
            <a:graphicFrameLocks noGrp="1"/>
          </p:cNvGraphicFramePr>
          <p:nvPr>
            <p:extLst>
              <p:ext uri="{D42A27DB-BD31-4B8C-83A1-F6EECF244321}">
                <p14:modId xmlns:p14="http://schemas.microsoft.com/office/powerpoint/2010/main" val="588406722"/>
              </p:ext>
            </p:extLst>
          </p:nvPr>
        </p:nvGraphicFramePr>
        <p:xfrm>
          <a:off x="1755265" y="3865508"/>
          <a:ext cx="5342220" cy="1078204"/>
        </p:xfrm>
        <a:graphic>
          <a:graphicData uri="http://schemas.openxmlformats.org/drawingml/2006/table">
            <a:tbl>
              <a:tblPr firstRow="1" bandRow="1">
                <a:tableStyleId>{5940675A-B579-460E-94D1-54222C63F5DA}</a:tableStyleId>
              </a:tblPr>
              <a:tblGrid>
                <a:gridCol w="805055">
                  <a:extLst>
                    <a:ext uri="{9D8B030D-6E8A-4147-A177-3AD203B41FA5}">
                      <a16:colId xmlns:a16="http://schemas.microsoft.com/office/drawing/2014/main" val="4241454641"/>
                    </a:ext>
                  </a:extLst>
                </a:gridCol>
                <a:gridCol w="1862347">
                  <a:extLst>
                    <a:ext uri="{9D8B030D-6E8A-4147-A177-3AD203B41FA5}">
                      <a16:colId xmlns:a16="http://schemas.microsoft.com/office/drawing/2014/main" val="3029457150"/>
                    </a:ext>
                  </a:extLst>
                </a:gridCol>
                <a:gridCol w="1337409">
                  <a:extLst>
                    <a:ext uri="{9D8B030D-6E8A-4147-A177-3AD203B41FA5}">
                      <a16:colId xmlns:a16="http://schemas.microsoft.com/office/drawing/2014/main" val="1229268209"/>
                    </a:ext>
                  </a:extLst>
                </a:gridCol>
                <a:gridCol w="1337409">
                  <a:extLst>
                    <a:ext uri="{9D8B030D-6E8A-4147-A177-3AD203B41FA5}">
                      <a16:colId xmlns:a16="http://schemas.microsoft.com/office/drawing/2014/main" val="2150110354"/>
                    </a:ext>
                  </a:extLst>
                </a:gridCol>
              </a:tblGrid>
              <a:tr h="219062">
                <a:tc>
                  <a:txBody>
                    <a:bodyPr/>
                    <a:lstStyle/>
                    <a:p>
                      <a:pPr algn="ctr"/>
                      <a:endParaRPr lang="en-US" sz="800" b="1" dirty="0">
                        <a:latin typeface="Arial" panose="020B0604020202020204" pitchFamily="34" charset="0"/>
                        <a:cs typeface="Arial" panose="020B0604020202020204" pitchFamily="34" charset="0"/>
                      </a:endParaRPr>
                    </a:p>
                  </a:txBody>
                  <a:tcPr/>
                </a:tc>
                <a:tc gridSpan="3">
                  <a:txBody>
                    <a:bodyPr/>
                    <a:lstStyle/>
                    <a:p>
                      <a:pPr algn="ctr"/>
                      <a:r>
                        <a:rPr lang="en-GB" sz="800" b="1" dirty="0">
                          <a:latin typeface="Arial" panose="020B0604020202020204" pitchFamily="34" charset="0"/>
                          <a:cs typeface="Arial" panose="020B0604020202020204" pitchFamily="34" charset="0"/>
                        </a:rPr>
                        <a:t>Enrichment p-value (Fisher’s exact test) using the significant gene sets below</a:t>
                      </a:r>
                    </a:p>
                  </a:txBody>
                  <a:tcPr/>
                </a:tc>
                <a:tc hMerge="1">
                  <a:txBody>
                    <a:bodyPr/>
                    <a:lstStyle/>
                    <a:p>
                      <a:endParaRPr lang="en-GB" sz="700" b="0" dirty="0">
                        <a:latin typeface="Arial" panose="020B0604020202020204" pitchFamily="34" charset="0"/>
                        <a:cs typeface="Arial" panose="020B0604020202020204" pitchFamily="34" charset="0"/>
                      </a:endParaRPr>
                    </a:p>
                  </a:txBody>
                  <a:tcPr/>
                </a:tc>
                <a:tc hMerge="1">
                  <a:txBody>
                    <a:bodyPr/>
                    <a:lstStyle/>
                    <a:p>
                      <a:endParaRPr lang="en-GB" sz="7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06325942"/>
                  </a:ext>
                </a:extLst>
              </a:tr>
              <a:tr h="219062">
                <a:tc>
                  <a:txBody>
                    <a:bodyPr/>
                    <a:lstStyle/>
                    <a:p>
                      <a:pPr algn="ctr"/>
                      <a:r>
                        <a:rPr lang="en-GB" sz="800" b="1" dirty="0">
                          <a:latin typeface="Arial" panose="020B0604020202020204" pitchFamily="34" charset="0"/>
                          <a:cs typeface="Arial" panose="020B0604020202020204" pitchFamily="34" charset="0"/>
                        </a:rPr>
                        <a:t>Comparison</a:t>
                      </a:r>
                      <a:endParaRPr lang="en-US" sz="800" b="1" dirty="0">
                        <a:latin typeface="Arial" panose="020B0604020202020204" pitchFamily="34" charset="0"/>
                        <a:cs typeface="Arial" panose="020B0604020202020204" pitchFamily="34" charset="0"/>
                      </a:endParaRPr>
                    </a:p>
                  </a:txBody>
                  <a:tcPr/>
                </a:tc>
                <a:tc>
                  <a:txBody>
                    <a:bodyPr/>
                    <a:lstStyle/>
                    <a:p>
                      <a:pPr algn="ctr"/>
                      <a:r>
                        <a:rPr lang="en-GB" sz="800" b="1" dirty="0">
                          <a:latin typeface="Arial" panose="020B0604020202020204" pitchFamily="34" charset="0"/>
                          <a:cs typeface="Arial" panose="020B0604020202020204" pitchFamily="34" charset="0"/>
                        </a:rPr>
                        <a:t>Down V3 v V1</a:t>
                      </a:r>
                    </a:p>
                  </a:txBody>
                  <a:tcPr/>
                </a:tc>
                <a:tc>
                  <a:txBody>
                    <a:bodyPr/>
                    <a:lstStyle/>
                    <a:p>
                      <a:pPr algn="ctr"/>
                      <a:r>
                        <a:rPr lang="en-GB" sz="800" b="1" dirty="0">
                          <a:latin typeface="Arial" panose="020B0604020202020204" pitchFamily="34" charset="0"/>
                          <a:cs typeface="Arial" panose="020B0604020202020204" pitchFamily="34" charset="0"/>
                        </a:rPr>
                        <a:t>Up V3 v V1</a:t>
                      </a:r>
                    </a:p>
                  </a:txBody>
                  <a:tcPr/>
                </a:tc>
                <a:tc>
                  <a:txBody>
                    <a:bodyPr/>
                    <a:lstStyle/>
                    <a:p>
                      <a:pPr algn="ctr"/>
                      <a:r>
                        <a:rPr lang="en-GB" sz="800" b="1" dirty="0">
                          <a:latin typeface="Arial" panose="020B0604020202020204" pitchFamily="34" charset="0"/>
                          <a:cs typeface="Arial" panose="020B0604020202020204" pitchFamily="34" charset="0"/>
                        </a:rPr>
                        <a:t>All V3 v V1</a:t>
                      </a:r>
                    </a:p>
                  </a:txBody>
                  <a:tcPr/>
                </a:tc>
                <a:extLst>
                  <a:ext uri="{0D108BD9-81ED-4DB2-BD59-A6C34878D82A}">
                    <a16:rowId xmlns:a16="http://schemas.microsoft.com/office/drawing/2014/main" val="3296301577"/>
                  </a:ext>
                </a:extLst>
              </a:tr>
              <a:tr h="186716">
                <a:tc>
                  <a:txBody>
                    <a:bodyPr/>
                    <a:lstStyle/>
                    <a:p>
                      <a:r>
                        <a:rPr lang="en-GB" sz="700" dirty="0">
                          <a:latin typeface="Arial" panose="020B0604020202020204" pitchFamily="34" charset="0"/>
                          <a:cs typeface="Arial" panose="020B0604020202020204" pitchFamily="34" charset="0"/>
                        </a:rPr>
                        <a:t>WE P</a:t>
                      </a:r>
                      <a:endParaRPr lang="en-US" sz="700" dirty="0">
                        <a:latin typeface="Arial" panose="020B0604020202020204" pitchFamily="34" charset="0"/>
                        <a:cs typeface="Arial" panose="020B0604020202020204" pitchFamily="34" charset="0"/>
                      </a:endParaRPr>
                    </a:p>
                  </a:txBody>
                  <a:tcPr/>
                </a:tc>
                <a:tc>
                  <a:txBody>
                    <a:bodyPr/>
                    <a:lstStyle/>
                    <a:p>
                      <a:pPr algn="ctr"/>
                      <a:r>
                        <a:rPr lang="en-GB" sz="800" dirty="0">
                          <a:latin typeface="Arial" panose="020B0604020202020204" pitchFamily="34" charset="0"/>
                          <a:cs typeface="Arial" panose="020B0604020202020204" pitchFamily="34" charset="0"/>
                        </a:rPr>
                        <a:t>1.97E-29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2.49E-07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8.69E-35</a:t>
                      </a:r>
                    </a:p>
                  </a:txBody>
                  <a:tcPr/>
                </a:tc>
                <a:extLst>
                  <a:ext uri="{0D108BD9-81ED-4DB2-BD59-A6C34878D82A}">
                    <a16:rowId xmlns:a16="http://schemas.microsoft.com/office/drawing/2014/main" val="734550223"/>
                  </a:ext>
                </a:extLst>
              </a:tr>
              <a:tr h="161109">
                <a:tc>
                  <a:txBody>
                    <a:bodyPr/>
                    <a:lstStyle/>
                    <a:p>
                      <a:r>
                        <a:rPr lang="en-GB" sz="700" dirty="0">
                          <a:latin typeface="Arial" panose="020B0604020202020204" pitchFamily="34" charset="0"/>
                          <a:cs typeface="Arial" panose="020B0604020202020204" pitchFamily="34" charset="0"/>
                        </a:rPr>
                        <a:t>WE D2</a:t>
                      </a:r>
                      <a:endParaRPr lang="en-US" sz="7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4.95E-28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1.14E-01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4.69E-22</a:t>
                      </a:r>
                    </a:p>
                  </a:txBody>
                  <a:tcPr/>
                </a:tc>
                <a:extLst>
                  <a:ext uri="{0D108BD9-81ED-4DB2-BD59-A6C34878D82A}">
                    <a16:rowId xmlns:a16="http://schemas.microsoft.com/office/drawing/2014/main" val="3564721830"/>
                  </a:ext>
                </a:extLst>
              </a:tr>
              <a:tr h="135501">
                <a:tc>
                  <a:txBody>
                    <a:bodyPr/>
                    <a:lstStyle/>
                    <a:p>
                      <a:r>
                        <a:rPr lang="en-GB" sz="700" dirty="0">
                          <a:latin typeface="Arial" panose="020B0604020202020204" pitchFamily="34" charset="0"/>
                          <a:cs typeface="Arial" panose="020B0604020202020204" pitchFamily="34" charset="0"/>
                        </a:rPr>
                        <a:t>WE D3</a:t>
                      </a:r>
                      <a:endParaRPr lang="en-US" sz="7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8.80E-35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7.77E-01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5.49E-27</a:t>
                      </a:r>
                    </a:p>
                  </a:txBody>
                  <a:tcPr/>
                </a:tc>
                <a:extLst>
                  <a:ext uri="{0D108BD9-81ED-4DB2-BD59-A6C34878D82A}">
                    <a16:rowId xmlns:a16="http://schemas.microsoft.com/office/drawing/2014/main" val="3009560416"/>
                  </a:ext>
                </a:extLst>
              </a:tr>
            </a:tbl>
          </a:graphicData>
        </a:graphic>
      </p:graphicFrame>
      <p:pic>
        <p:nvPicPr>
          <p:cNvPr id="13" name="Picture 12">
            <a:extLst>
              <a:ext uri="{FF2B5EF4-FFF2-40B4-BE49-F238E27FC236}">
                <a16:creationId xmlns:a16="http://schemas.microsoft.com/office/drawing/2014/main" id="{3FEE5826-3C84-4C7F-A32F-7F62CCE458E7}"/>
              </a:ext>
            </a:extLst>
          </p:cNvPr>
          <p:cNvPicPr/>
          <p:nvPr/>
        </p:nvPicPr>
        <p:blipFill>
          <a:blip r:embed="rId2"/>
          <a:stretch>
            <a:fillRect/>
          </a:stretch>
        </p:blipFill>
        <p:spPr>
          <a:xfrm>
            <a:off x="1680119" y="463424"/>
            <a:ext cx="5731510" cy="2865755"/>
          </a:xfrm>
          <a:prstGeom prst="rect">
            <a:avLst/>
          </a:prstGeom>
        </p:spPr>
      </p:pic>
    </p:spTree>
    <p:extLst>
      <p:ext uri="{BB962C8B-B14F-4D97-AF65-F5344CB8AC3E}">
        <p14:creationId xmlns:p14="http://schemas.microsoft.com/office/powerpoint/2010/main" val="2061629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E3661A-3543-164F-86ED-EBF2A161070C}"/>
              </a:ext>
            </a:extLst>
          </p:cNvPr>
          <p:cNvSpPr txBox="1"/>
          <p:nvPr/>
        </p:nvSpPr>
        <p:spPr>
          <a:xfrm>
            <a:off x="2345635" y="268357"/>
            <a:ext cx="4424160" cy="369332"/>
          </a:xfrm>
          <a:prstGeom prst="rect">
            <a:avLst/>
          </a:prstGeom>
          <a:noFill/>
        </p:spPr>
        <p:txBody>
          <a:bodyPr wrap="none" rtlCol="0">
            <a:spAutoFit/>
          </a:bodyPr>
          <a:lstStyle/>
          <a:p>
            <a:r>
              <a:rPr lang="en-US" dirty="0"/>
              <a:t>PCA analysis of the 97 participants – V3 vs V1</a:t>
            </a:r>
          </a:p>
        </p:txBody>
      </p:sp>
      <p:sp>
        <p:nvSpPr>
          <p:cNvPr id="3" name="TextBox 2">
            <a:extLst>
              <a:ext uri="{FF2B5EF4-FFF2-40B4-BE49-F238E27FC236}">
                <a16:creationId xmlns:a16="http://schemas.microsoft.com/office/drawing/2014/main" id="{41B78AB2-0FFE-044E-B76A-0E12576CC08B}"/>
              </a:ext>
            </a:extLst>
          </p:cNvPr>
          <p:cNvSpPr txBox="1"/>
          <p:nvPr/>
        </p:nvSpPr>
        <p:spPr>
          <a:xfrm>
            <a:off x="536711" y="5176681"/>
            <a:ext cx="8450535" cy="1277273"/>
          </a:xfrm>
          <a:prstGeom prst="rect">
            <a:avLst/>
          </a:prstGeom>
          <a:noFill/>
        </p:spPr>
        <p:txBody>
          <a:bodyPr wrap="square" rtlCol="0">
            <a:spAutoFit/>
          </a:bodyPr>
          <a:lstStyle/>
          <a:p>
            <a:r>
              <a:rPr lang="en-US" sz="1100" b="1">
                <a:latin typeface="Arial" panose="020B0604020202020204" pitchFamily="34" charset="0"/>
                <a:cs typeface="Arial" panose="020B0604020202020204" pitchFamily="34" charset="0"/>
              </a:rPr>
              <a:t>Supplementary Fig. </a:t>
            </a:r>
            <a:r>
              <a:rPr lang="en-US" sz="1100" b="1" dirty="0">
                <a:latin typeface="Arial" panose="020B0604020202020204" pitchFamily="34" charset="0"/>
                <a:cs typeface="Arial" panose="020B0604020202020204" pitchFamily="34" charset="0"/>
              </a:rPr>
              <a:t>3</a:t>
            </a:r>
            <a:r>
              <a:rPr lang="en-US" sz="1100" dirty="0">
                <a:latin typeface="Arial" panose="020B0604020202020204" pitchFamily="34" charset="0"/>
                <a:cs typeface="Arial" panose="020B0604020202020204" pitchFamily="34" charset="0"/>
              </a:rPr>
              <a:t>.</a:t>
            </a:r>
          </a:p>
          <a:p>
            <a:endParaRPr lang="en-US"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Principal component analysis of the transcriptome data for the 97 subjects passing quality control. For each subject participant, a value defined as V3 – V1  was calculated for all the microarray gene probes in the normalised data by subtracting the abundance of each probe signal in the V1 sample from the abundance of the same probe signal in the V3 sample. The resulting matrix of values was analysed using the </a:t>
            </a:r>
            <a:r>
              <a:rPr lang="en-GB" sz="1100" dirty="0" err="1">
                <a:latin typeface="Arial" panose="020B0604020202020204" pitchFamily="34" charset="0"/>
                <a:cs typeface="Arial" panose="020B0604020202020204" pitchFamily="34" charset="0"/>
              </a:rPr>
              <a:t>pca</a:t>
            </a:r>
            <a:r>
              <a:rPr lang="en-GB" sz="1100" dirty="0">
                <a:latin typeface="Arial" panose="020B0604020202020204" pitchFamily="34" charset="0"/>
                <a:cs typeface="Arial" panose="020B0604020202020204" pitchFamily="34" charset="0"/>
              </a:rPr>
              <a:t> function in the R package </a:t>
            </a:r>
            <a:r>
              <a:rPr lang="en-GB" sz="1100" dirty="0" err="1">
                <a:latin typeface="Arial" panose="020B0604020202020204" pitchFamily="34" charset="0"/>
                <a:cs typeface="Arial" panose="020B0604020202020204" pitchFamily="34" charset="0"/>
              </a:rPr>
              <a:t>pcaMethods</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Stacklies</a:t>
            </a:r>
            <a:r>
              <a:rPr lang="en-GB" sz="1100" dirty="0">
                <a:latin typeface="Arial" panose="020B0604020202020204" pitchFamily="34" charset="0"/>
                <a:cs typeface="Arial" panose="020B0604020202020204" pitchFamily="34" charset="0"/>
              </a:rPr>
              <a:t>, W., </a:t>
            </a:r>
            <a:r>
              <a:rPr lang="en-GB" sz="1100" dirty="0" err="1">
                <a:latin typeface="Arial" panose="020B0604020202020204" pitchFamily="34" charset="0"/>
                <a:cs typeface="Arial" panose="020B0604020202020204" pitchFamily="34" charset="0"/>
              </a:rPr>
              <a:t>Redestig</a:t>
            </a:r>
            <a:r>
              <a:rPr lang="en-GB" sz="1100" dirty="0">
                <a:latin typeface="Arial" panose="020B0604020202020204" pitchFamily="34" charset="0"/>
                <a:cs typeface="Arial" panose="020B0604020202020204" pitchFamily="34" charset="0"/>
              </a:rPr>
              <a:t>, H., </a:t>
            </a:r>
            <a:r>
              <a:rPr lang="en-GB" sz="1100" dirty="0" err="1">
                <a:latin typeface="Arial" panose="020B0604020202020204" pitchFamily="34" charset="0"/>
                <a:cs typeface="Arial" panose="020B0604020202020204" pitchFamily="34" charset="0"/>
              </a:rPr>
              <a:t>Scholz</a:t>
            </a:r>
            <a:r>
              <a:rPr lang="en-GB" sz="1100" dirty="0">
                <a:latin typeface="Arial" panose="020B0604020202020204" pitchFamily="34" charset="0"/>
                <a:cs typeface="Arial" panose="020B0604020202020204" pitchFamily="34" charset="0"/>
              </a:rPr>
              <a:t>, M., Walther, D. and </a:t>
            </a:r>
            <a:r>
              <a:rPr lang="en-GB" sz="1100" dirty="0" err="1">
                <a:latin typeface="Arial" panose="020B0604020202020204" pitchFamily="34" charset="0"/>
                <a:cs typeface="Arial" panose="020B0604020202020204" pitchFamily="34" charset="0"/>
              </a:rPr>
              <a:t>Selbig</a:t>
            </a:r>
            <a:r>
              <a:rPr lang="en-GB" sz="1100" dirty="0">
                <a:latin typeface="Arial" panose="020B0604020202020204" pitchFamily="34" charset="0"/>
                <a:cs typeface="Arial" panose="020B0604020202020204" pitchFamily="34" charset="0"/>
              </a:rPr>
              <a:t>, J. </a:t>
            </a:r>
            <a:r>
              <a:rPr lang="en-GB" sz="1100" i="1" dirty="0">
                <a:latin typeface="Arial" panose="020B0604020202020204" pitchFamily="34" charset="0"/>
                <a:cs typeface="Arial" panose="020B0604020202020204" pitchFamily="34" charset="0"/>
              </a:rPr>
              <a:t>Bioinformatics</a:t>
            </a:r>
            <a:r>
              <a:rPr lang="en-GB" sz="1100" dirty="0">
                <a:latin typeface="Arial" panose="020B0604020202020204" pitchFamily="34" charset="0"/>
                <a:cs typeface="Arial" panose="020B0604020202020204" pitchFamily="34" charset="0"/>
              </a:rPr>
              <a:t>, 2007, 23, 1164-1167). No obvious clustering by treatment group and/or ethnicity is observed.</a:t>
            </a:r>
          </a:p>
        </p:txBody>
      </p:sp>
      <p:pic>
        <p:nvPicPr>
          <p:cNvPr id="4" name="Picture 3">
            <a:extLst>
              <a:ext uri="{FF2B5EF4-FFF2-40B4-BE49-F238E27FC236}">
                <a16:creationId xmlns:a16="http://schemas.microsoft.com/office/drawing/2014/main" id="{5D0E0CD7-3CB0-EF4C-9980-D33739184EDA}"/>
              </a:ext>
            </a:extLst>
          </p:cNvPr>
          <p:cNvPicPr>
            <a:picLocks noChangeAspect="1"/>
          </p:cNvPicPr>
          <p:nvPr/>
        </p:nvPicPr>
        <p:blipFill rotWithShape="1">
          <a:blip r:embed="rId2"/>
          <a:srcRect l="784" t="3077" r="1427" b="3960"/>
          <a:stretch/>
        </p:blipFill>
        <p:spPr>
          <a:xfrm>
            <a:off x="2077279" y="752522"/>
            <a:ext cx="4722224" cy="4489182"/>
          </a:xfrm>
          <a:prstGeom prst="rect">
            <a:avLst/>
          </a:prstGeom>
        </p:spPr>
      </p:pic>
    </p:spTree>
    <p:extLst>
      <p:ext uri="{BB962C8B-B14F-4D97-AF65-F5344CB8AC3E}">
        <p14:creationId xmlns:p14="http://schemas.microsoft.com/office/powerpoint/2010/main" val="1221697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4437" y="9144"/>
            <a:ext cx="2590246" cy="5473100"/>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 y="7834"/>
            <a:ext cx="5828054" cy="4533762"/>
          </a:xfrm>
          <a:prstGeom prst="rect">
            <a:avLst/>
          </a:prstGeom>
        </p:spPr>
      </p:pic>
      <p:sp>
        <p:nvSpPr>
          <p:cNvPr id="9" name="TextBox 8">
            <a:extLst>
              <a:ext uri="{FF2B5EF4-FFF2-40B4-BE49-F238E27FC236}">
                <a16:creationId xmlns:a16="http://schemas.microsoft.com/office/drawing/2014/main" id="{A3299F99-95FA-415F-B96B-DB9A0A71AE56}"/>
              </a:ext>
            </a:extLst>
          </p:cNvPr>
          <p:cNvSpPr txBox="1"/>
          <p:nvPr/>
        </p:nvSpPr>
        <p:spPr>
          <a:xfrm>
            <a:off x="55620" y="45934"/>
            <a:ext cx="3667753"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a)</a:t>
            </a:r>
          </a:p>
        </p:txBody>
      </p:sp>
      <p:sp>
        <p:nvSpPr>
          <p:cNvPr id="20" name="TextBox 19">
            <a:extLst>
              <a:ext uri="{FF2B5EF4-FFF2-40B4-BE49-F238E27FC236}">
                <a16:creationId xmlns:a16="http://schemas.microsoft.com/office/drawing/2014/main" id="{41B78AB2-0FFE-044E-B76A-0E12576CC08B}"/>
              </a:ext>
            </a:extLst>
          </p:cNvPr>
          <p:cNvSpPr txBox="1"/>
          <p:nvPr/>
        </p:nvSpPr>
        <p:spPr>
          <a:xfrm>
            <a:off x="55620" y="4666869"/>
            <a:ext cx="6049905" cy="2123658"/>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Supplementary Figure 4</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The </a:t>
            </a:r>
            <a:r>
              <a:rPr lang="en-GB" sz="1100" dirty="0" err="1">
                <a:latin typeface="Arial" panose="020B0604020202020204" pitchFamily="34" charset="0"/>
                <a:cs typeface="Arial" panose="020B0604020202020204" pitchFamily="34" charset="0"/>
              </a:rPr>
              <a:t>MSigDB</a:t>
            </a:r>
            <a:r>
              <a:rPr lang="en-GB" sz="1100" dirty="0">
                <a:latin typeface="Arial" panose="020B0604020202020204" pitchFamily="34" charset="0"/>
                <a:cs typeface="Arial" panose="020B0604020202020204" pitchFamily="34" charset="0"/>
              </a:rPr>
              <a:t> Hallmark gene sets “Interferon alpha response” and “Interferon gamma response” show statistically significant, concordant up-regulation between the V3 and V1 sampling times for the vitamin D</a:t>
            </a:r>
            <a:r>
              <a:rPr lang="en-GB" sz="1100" baseline="-25000" dirty="0">
                <a:latin typeface="Arial" panose="020B0604020202020204" pitchFamily="34" charset="0"/>
                <a:cs typeface="Arial" panose="020B0604020202020204" pitchFamily="34" charset="0"/>
              </a:rPr>
              <a:t>3</a:t>
            </a:r>
            <a:r>
              <a:rPr lang="en-GB" sz="1100" dirty="0">
                <a:latin typeface="Arial" panose="020B0604020202020204" pitchFamily="34" charset="0"/>
                <a:cs typeface="Arial" panose="020B0604020202020204" pitchFamily="34" charset="0"/>
              </a:rPr>
              <a:t> treatment group in the WE cohort (adjusted p-values 9.36e-15 and 1.59e-11, respectively). a) Leading edge, core genes accounting for the enrichment signals in the gene set enrichment analysis of the D</a:t>
            </a:r>
            <a:r>
              <a:rPr lang="en-GB" sz="1100" baseline="-25000" dirty="0">
                <a:latin typeface="Arial" panose="020B0604020202020204" pitchFamily="34" charset="0"/>
                <a:cs typeface="Arial" panose="020B0604020202020204" pitchFamily="34" charset="0"/>
              </a:rPr>
              <a:t>3</a:t>
            </a:r>
            <a:r>
              <a:rPr lang="en-GB" sz="1100" dirty="0">
                <a:latin typeface="Arial" panose="020B0604020202020204" pitchFamily="34" charset="0"/>
                <a:cs typeface="Arial" panose="020B0604020202020204" pitchFamily="34" charset="0"/>
              </a:rPr>
              <a:t> data. b) </a:t>
            </a:r>
            <a:r>
              <a:rPr lang="en-GB" sz="1100" dirty="0" err="1">
                <a:latin typeface="Arial" panose="020B0604020202020204" pitchFamily="34" charset="0"/>
                <a:cs typeface="Arial" panose="020B0604020202020204" pitchFamily="34" charset="0"/>
              </a:rPr>
              <a:t>Heatmap</a:t>
            </a:r>
            <a:r>
              <a:rPr lang="en-GB" sz="1100" dirty="0">
                <a:latin typeface="Arial" panose="020B0604020202020204" pitchFamily="34" charset="0"/>
                <a:cs typeface="Arial" panose="020B0604020202020204" pitchFamily="34" charset="0"/>
              </a:rPr>
              <a:t> showing the log2 fold change between V3 and V1 for each gene identified in a) , for all the treatment groups in both the SA and WE cohorts (P = placebo, D2 = vitamin D</a:t>
            </a:r>
            <a:r>
              <a:rPr lang="en-GB" sz="1100" baseline="-25000"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 D3 = vitamin D</a:t>
            </a:r>
            <a:r>
              <a:rPr lang="en-GB" sz="1100" baseline="-25000" dirty="0">
                <a:latin typeface="Arial" panose="020B0604020202020204" pitchFamily="34" charset="0"/>
                <a:cs typeface="Arial" panose="020B0604020202020204" pitchFamily="34" charset="0"/>
              </a:rPr>
              <a:t>3</a:t>
            </a:r>
            <a:r>
              <a:rPr lang="en-GB" sz="1100" dirty="0">
                <a:latin typeface="Arial" panose="020B0604020202020204" pitchFamily="34" charset="0"/>
                <a:cs typeface="Arial" panose="020B0604020202020204" pitchFamily="34" charset="0"/>
              </a:rPr>
              <a:t>). Gene membership of the Hallmark interferon alpha and gamma response gene sets is indicated to the right. Genes shared between both sets are labelled “alpha &amp; gamma”. Gene PARP14 and ISG20 belong to both sets, but are leading edge genes only for the alpha response.</a:t>
            </a:r>
          </a:p>
        </p:txBody>
      </p:sp>
      <p:sp>
        <p:nvSpPr>
          <p:cNvPr id="22" name="TextBox 21">
            <a:extLst>
              <a:ext uri="{FF2B5EF4-FFF2-40B4-BE49-F238E27FC236}">
                <a16:creationId xmlns:a16="http://schemas.microsoft.com/office/drawing/2014/main" id="{A3299F99-95FA-415F-B96B-DB9A0A71AE56}"/>
              </a:ext>
            </a:extLst>
          </p:cNvPr>
          <p:cNvSpPr txBox="1"/>
          <p:nvPr/>
        </p:nvSpPr>
        <p:spPr>
          <a:xfrm>
            <a:off x="6320629" y="45934"/>
            <a:ext cx="341969"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36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4438" y="9146"/>
            <a:ext cx="2590246" cy="54731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 y="7834"/>
            <a:ext cx="5828054" cy="4533762"/>
          </a:xfrm>
          <a:prstGeom prst="rect">
            <a:avLst/>
          </a:prstGeom>
        </p:spPr>
      </p:pic>
      <p:sp>
        <p:nvSpPr>
          <p:cNvPr id="15" name="TextBox 14">
            <a:extLst>
              <a:ext uri="{FF2B5EF4-FFF2-40B4-BE49-F238E27FC236}">
                <a16:creationId xmlns:a16="http://schemas.microsoft.com/office/drawing/2014/main" id="{41B78AB2-0FFE-044E-B76A-0E12576CC08B}"/>
              </a:ext>
            </a:extLst>
          </p:cNvPr>
          <p:cNvSpPr txBox="1"/>
          <p:nvPr/>
        </p:nvSpPr>
        <p:spPr>
          <a:xfrm>
            <a:off x="55621" y="4666869"/>
            <a:ext cx="6173729" cy="2123658"/>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Supplementary Figure 5</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The </a:t>
            </a:r>
            <a:r>
              <a:rPr lang="en-GB" sz="1100" dirty="0" err="1">
                <a:latin typeface="Arial" panose="020B0604020202020204" pitchFamily="34" charset="0"/>
                <a:cs typeface="Arial" panose="020B0604020202020204" pitchFamily="34" charset="0"/>
              </a:rPr>
              <a:t>MSigDB</a:t>
            </a:r>
            <a:r>
              <a:rPr lang="en-GB" sz="1100" dirty="0">
                <a:latin typeface="Arial" panose="020B0604020202020204" pitchFamily="34" charset="0"/>
                <a:cs typeface="Arial" panose="020B0604020202020204" pitchFamily="34" charset="0"/>
              </a:rPr>
              <a:t> Hallmark gene sets “Interferon alpha response” and “Interferon gamma response” show statistically significant, concordant down-regulation between the V3 and V1 sampling times for the vitamin D</a:t>
            </a:r>
            <a:r>
              <a:rPr lang="en-GB" sz="1100" baseline="-25000"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 treatment group in the WE cohort (adjusted p-values 4.22e-02 and 1.61e-04 respectively). a) Leading edge, core genes accounting for the enrichment signals in the gene set enrichment analysis. b) </a:t>
            </a:r>
            <a:r>
              <a:rPr lang="en-GB" sz="1100" dirty="0" err="1">
                <a:latin typeface="Arial" panose="020B0604020202020204" pitchFamily="34" charset="0"/>
                <a:cs typeface="Arial" panose="020B0604020202020204" pitchFamily="34" charset="0"/>
              </a:rPr>
              <a:t>Heatmap</a:t>
            </a:r>
            <a:r>
              <a:rPr lang="en-GB" sz="1100" dirty="0">
                <a:latin typeface="Arial" panose="020B0604020202020204" pitchFamily="34" charset="0"/>
                <a:cs typeface="Arial" panose="020B0604020202020204" pitchFamily="34" charset="0"/>
              </a:rPr>
              <a:t> showing the log2 fold change between V3 and V1 for each gene identified in a) , for all the treatment groups in both the SA and WE cohorts (P = placebo, D2 = vitamin D</a:t>
            </a:r>
            <a:r>
              <a:rPr lang="en-GB" sz="1100" baseline="-25000"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 D3 = vitamin D</a:t>
            </a:r>
            <a:r>
              <a:rPr lang="en-GB" sz="1100" baseline="-25000" dirty="0">
                <a:latin typeface="Arial" panose="020B0604020202020204" pitchFamily="34" charset="0"/>
                <a:cs typeface="Arial" panose="020B0604020202020204" pitchFamily="34" charset="0"/>
              </a:rPr>
              <a:t>3</a:t>
            </a:r>
            <a:r>
              <a:rPr lang="en-GB" sz="1100" dirty="0">
                <a:latin typeface="Arial" panose="020B0604020202020204" pitchFamily="34" charset="0"/>
                <a:cs typeface="Arial" panose="020B0604020202020204" pitchFamily="34" charset="0"/>
              </a:rPr>
              <a:t>). Gene membership of the Hallmark interferon alpha and gamma response gene sets is indicated to the right. Genes shared between both sets are labelled “alpha &amp; gamma”. Gene PARP14 belongs to both sets, but is a leading edge gene only for the alpha response.</a:t>
            </a:r>
          </a:p>
        </p:txBody>
      </p:sp>
      <p:sp>
        <p:nvSpPr>
          <p:cNvPr id="9" name="TextBox 8">
            <a:extLst>
              <a:ext uri="{FF2B5EF4-FFF2-40B4-BE49-F238E27FC236}">
                <a16:creationId xmlns:a16="http://schemas.microsoft.com/office/drawing/2014/main" id="{A3299F99-95FA-415F-B96B-DB9A0A71AE56}"/>
              </a:ext>
            </a:extLst>
          </p:cNvPr>
          <p:cNvSpPr txBox="1"/>
          <p:nvPr/>
        </p:nvSpPr>
        <p:spPr>
          <a:xfrm>
            <a:off x="55620" y="45934"/>
            <a:ext cx="3667753"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a)</a:t>
            </a:r>
          </a:p>
        </p:txBody>
      </p:sp>
      <p:sp>
        <p:nvSpPr>
          <p:cNvPr id="16" name="TextBox 15">
            <a:extLst>
              <a:ext uri="{FF2B5EF4-FFF2-40B4-BE49-F238E27FC236}">
                <a16:creationId xmlns:a16="http://schemas.microsoft.com/office/drawing/2014/main" id="{A3299F99-95FA-415F-B96B-DB9A0A71AE56}"/>
              </a:ext>
            </a:extLst>
          </p:cNvPr>
          <p:cNvSpPr txBox="1"/>
          <p:nvPr/>
        </p:nvSpPr>
        <p:spPr>
          <a:xfrm>
            <a:off x="6320629" y="45934"/>
            <a:ext cx="341969"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3600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6478" y="7119"/>
            <a:ext cx="2569935" cy="6858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8" y="7119"/>
            <a:ext cx="5828054" cy="4533762"/>
          </a:xfrm>
          <a:prstGeom prst="rect">
            <a:avLst/>
          </a:prstGeom>
        </p:spPr>
      </p:pic>
      <p:sp>
        <p:nvSpPr>
          <p:cNvPr id="15" name="TextBox 14">
            <a:extLst>
              <a:ext uri="{FF2B5EF4-FFF2-40B4-BE49-F238E27FC236}">
                <a16:creationId xmlns:a16="http://schemas.microsoft.com/office/drawing/2014/main" id="{41B78AB2-0FFE-044E-B76A-0E12576CC08B}"/>
              </a:ext>
            </a:extLst>
          </p:cNvPr>
          <p:cNvSpPr txBox="1"/>
          <p:nvPr/>
        </p:nvSpPr>
        <p:spPr>
          <a:xfrm>
            <a:off x="55622" y="4685919"/>
            <a:ext cx="6202304" cy="2123658"/>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Supplementary Figure 6</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The </a:t>
            </a:r>
            <a:r>
              <a:rPr lang="en-GB" sz="1100" dirty="0" err="1">
                <a:latin typeface="Arial" panose="020B0604020202020204" pitchFamily="34" charset="0"/>
                <a:cs typeface="Arial" panose="020B0604020202020204" pitchFamily="34" charset="0"/>
              </a:rPr>
              <a:t>MSigDB</a:t>
            </a:r>
            <a:r>
              <a:rPr lang="en-GB" sz="1100" dirty="0">
                <a:latin typeface="Arial" panose="020B0604020202020204" pitchFamily="34" charset="0"/>
                <a:cs typeface="Arial" panose="020B0604020202020204" pitchFamily="34" charset="0"/>
              </a:rPr>
              <a:t> Hallmark gene sets “Interferon alpha response” and “Interferon gamma response” show statistically significant, concordant down-regulation between the V3 and V1 sampling times for the vitamin D</a:t>
            </a:r>
            <a:r>
              <a:rPr lang="en-GB" sz="1100" baseline="-25000" dirty="0">
                <a:latin typeface="Arial" panose="020B0604020202020204" pitchFamily="34" charset="0"/>
                <a:cs typeface="Arial" panose="020B0604020202020204" pitchFamily="34" charset="0"/>
              </a:rPr>
              <a:t>3</a:t>
            </a:r>
            <a:r>
              <a:rPr lang="en-GB" sz="1100" dirty="0">
                <a:latin typeface="Arial" panose="020B0604020202020204" pitchFamily="34" charset="0"/>
                <a:cs typeface="Arial" panose="020B0604020202020204" pitchFamily="34" charset="0"/>
              </a:rPr>
              <a:t> treatment group in the SA cohort (adjusted p-values 1.34e-09 and 8.45e-09 respectively). a) Leading edge, core genes accounting for the enrichment signals in the gene set enrichment analysis. b) </a:t>
            </a:r>
            <a:r>
              <a:rPr lang="en-GB" sz="1100" dirty="0" err="1">
                <a:latin typeface="Arial" panose="020B0604020202020204" pitchFamily="34" charset="0"/>
                <a:cs typeface="Arial" panose="020B0604020202020204" pitchFamily="34" charset="0"/>
              </a:rPr>
              <a:t>Heatmap</a:t>
            </a:r>
            <a:r>
              <a:rPr lang="en-GB" sz="1100" dirty="0">
                <a:latin typeface="Arial" panose="020B0604020202020204" pitchFamily="34" charset="0"/>
                <a:cs typeface="Arial" panose="020B0604020202020204" pitchFamily="34" charset="0"/>
              </a:rPr>
              <a:t> showing the log2 fold change between V3 and V1 for each gene identified in a) , for all the treatment groups in both the SA and WE cohorts (P = placebo, D2 = vitamin D</a:t>
            </a:r>
            <a:r>
              <a:rPr lang="en-GB" sz="1100" baseline="-25000"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 D3 = vitamin D</a:t>
            </a:r>
            <a:r>
              <a:rPr lang="en-GB" sz="1100" baseline="-25000" dirty="0">
                <a:latin typeface="Arial" panose="020B0604020202020204" pitchFamily="34" charset="0"/>
                <a:cs typeface="Arial" panose="020B0604020202020204" pitchFamily="34" charset="0"/>
              </a:rPr>
              <a:t>3</a:t>
            </a:r>
            <a:r>
              <a:rPr lang="en-GB" sz="1100" dirty="0">
                <a:latin typeface="Arial" panose="020B0604020202020204" pitchFamily="34" charset="0"/>
                <a:cs typeface="Arial" panose="020B0604020202020204" pitchFamily="34" charset="0"/>
              </a:rPr>
              <a:t>). Gene membership of the Hallmark interferon alpha and gamma response gene sets is indicated to the right. Genes shared between both sets are labelled “alpha &amp; gamma”. Gene PSMB8 belongs to both sets, but is a leading edge gene only for the alpha response.</a:t>
            </a:r>
          </a:p>
        </p:txBody>
      </p:sp>
      <p:sp>
        <p:nvSpPr>
          <p:cNvPr id="9" name="TextBox 8">
            <a:extLst>
              <a:ext uri="{FF2B5EF4-FFF2-40B4-BE49-F238E27FC236}">
                <a16:creationId xmlns:a16="http://schemas.microsoft.com/office/drawing/2014/main" id="{A3299F99-95FA-415F-B96B-DB9A0A71AE56}"/>
              </a:ext>
            </a:extLst>
          </p:cNvPr>
          <p:cNvSpPr txBox="1"/>
          <p:nvPr/>
        </p:nvSpPr>
        <p:spPr>
          <a:xfrm>
            <a:off x="55620" y="45934"/>
            <a:ext cx="3667753"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a)</a:t>
            </a:r>
          </a:p>
        </p:txBody>
      </p:sp>
      <p:sp>
        <p:nvSpPr>
          <p:cNvPr id="16" name="TextBox 15">
            <a:extLst>
              <a:ext uri="{FF2B5EF4-FFF2-40B4-BE49-F238E27FC236}">
                <a16:creationId xmlns:a16="http://schemas.microsoft.com/office/drawing/2014/main" id="{A3299F99-95FA-415F-B96B-DB9A0A71AE56}"/>
              </a:ext>
            </a:extLst>
          </p:cNvPr>
          <p:cNvSpPr txBox="1"/>
          <p:nvPr/>
        </p:nvSpPr>
        <p:spPr>
          <a:xfrm>
            <a:off x="6320629" y="45934"/>
            <a:ext cx="341969"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048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3777AB5F5F6F4CAA2518E9E22E77F9" ma:contentTypeVersion="4" ma:contentTypeDescription="Create a new document." ma:contentTypeScope="" ma:versionID="87becdecf7ffbb4d2c93bf975d31c6b0">
  <xsd:schema xmlns:xsd="http://www.w3.org/2001/XMLSchema" xmlns:xs="http://www.w3.org/2001/XMLSchema" xmlns:p="http://schemas.microsoft.com/office/2006/metadata/properties" xmlns:ns2="36144a1f-fa7b-4182-b8bf-9b15eda85220" targetNamespace="http://schemas.microsoft.com/office/2006/metadata/properties" ma:root="true" ma:fieldsID="6f85ee3abf3f868e5f2dffe6624d95be" ns2:_="">
    <xsd:import namespace="36144a1f-fa7b-4182-b8bf-9b15eda852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144a1f-fa7b-4182-b8bf-9b15eda85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B670D4-8892-4380-A8C5-28F12AC95FDD}">
  <ds:schemaRefs>
    <ds:schemaRef ds:uri="http://schemas.microsoft.com/sharepoint/v3/contenttype/forms"/>
  </ds:schemaRefs>
</ds:datastoreItem>
</file>

<file path=customXml/itemProps2.xml><?xml version="1.0" encoding="utf-8"?>
<ds:datastoreItem xmlns:ds="http://schemas.openxmlformats.org/officeDocument/2006/customXml" ds:itemID="{7F76B370-6DF1-44C2-BD0D-6FF038FF4A9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37DF0F4-407A-4E7E-B79C-B462455029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144a1f-fa7b-4182-b8bf-9b15eda852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12309</TotalTime>
  <Words>1036</Words>
  <Application>Microsoft Macintosh PowerPoint</Application>
  <PresentationFormat>On-screen Show (4:3)</PresentationFormat>
  <Paragraphs>78</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Hesketh</dc:creator>
  <cp:lastModifiedBy>Microsoft Office User</cp:lastModifiedBy>
  <cp:revision>45</cp:revision>
  <dcterms:created xsi:type="dcterms:W3CDTF">2019-05-23T09:52:04Z</dcterms:created>
  <dcterms:modified xsi:type="dcterms:W3CDTF">2021-02-22T17:35:09Z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0x010100993777AB5F5F6F4CAA2518E9E22E77F9</vt:lpwstr>
  </property>
</Properties>
</file>