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320" r:id="rId2"/>
    <p:sldId id="321" r:id="rId3"/>
    <p:sldId id="323" r:id="rId4"/>
    <p:sldId id="324" r:id="rId5"/>
    <p:sldId id="325" r:id="rId6"/>
  </p:sldIdLst>
  <p:sldSz cx="6858000" cy="9144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4"/>
    <p:restoredTop sz="92434"/>
  </p:normalViewPr>
  <p:slideViewPr>
    <p:cSldViewPr snapToGrid="0" snapToObjects="1">
      <p:cViewPr varScale="1">
        <p:scale>
          <a:sx n="76" d="100"/>
          <a:sy n="76" d="100"/>
        </p:scale>
        <p:origin x="2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ja-JP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225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図  (キャプション付き)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5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915543" y="1316567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50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4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8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3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72558" lvl="0" indent="-36279" algn="l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54"/>
            </a:lvl1pPr>
            <a:lvl2pPr marL="145115" lvl="1" indent="-36279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2"/>
            </a:lvl2pPr>
            <a:lvl3pPr marL="217673" lvl="2" indent="-36279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90"/>
            </a:lvl3pPr>
            <a:lvl4pPr marL="290231" lvl="3" indent="-36279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9"/>
            </a:lvl4pPr>
            <a:lvl5pPr marL="362788" lvl="4" indent="-36279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9"/>
            </a:lvl5pPr>
            <a:lvl6pPr marL="435346" lvl="5" indent="-36279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9"/>
            </a:lvl6pPr>
            <a:lvl7pPr marL="507903" lvl="6" indent="-36279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9"/>
            </a:lvl7pPr>
            <a:lvl8pPr marL="580461" lvl="7" indent="-36279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9"/>
            </a:lvl8pPr>
            <a:lvl9pPr marL="653019" lvl="8" indent="-36279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9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72558" lvl="0" indent="-54418" algn="l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45115" lvl="1" indent="-54418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17673" lvl="2" indent="-54418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90231" lvl="3" indent="-54418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62788" lvl="4" indent="-54418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35346" lvl="5" indent="-54418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507903" lvl="6" indent="-54418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80461" lvl="7" indent="-54418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53019" lvl="8" indent="-54418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1772576" y="3622014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1227799" y="2186120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72558" lvl="0" indent="-54418" algn="l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45115" lvl="1" indent="-54418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17673" lvl="2" indent="-54418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90231" lvl="3" indent="-54418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62788" lvl="4" indent="-54418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35346" lvl="5" indent="-54418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507903" lvl="6" indent="-54418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80461" lvl="7" indent="-54418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53019" lvl="8" indent="-54418" algn="l">
              <a:lnSpc>
                <a:spcPct val="90000"/>
              </a:lnSpc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9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9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9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9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9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9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9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9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9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79FCFB-A131-8948-84D5-71DB5EF5C550}"/>
              </a:ext>
            </a:extLst>
          </p:cNvPr>
          <p:cNvSpPr txBox="1"/>
          <p:nvPr/>
        </p:nvSpPr>
        <p:spPr>
          <a:xfrm>
            <a:off x="3298" y="0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Figure S1</a:t>
            </a:r>
            <a:endParaRPr kumimoji="1" lang="ja-JP" altLang="en-US" sz="140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662EE5B-F0F3-3F4F-B39D-777E0EC7105C}"/>
              </a:ext>
            </a:extLst>
          </p:cNvPr>
          <p:cNvGrpSpPr/>
          <p:nvPr/>
        </p:nvGrpSpPr>
        <p:grpSpPr>
          <a:xfrm>
            <a:off x="1540989" y="1876923"/>
            <a:ext cx="3860737" cy="5110678"/>
            <a:chOff x="1439391" y="1944655"/>
            <a:chExt cx="3860737" cy="5110678"/>
          </a:xfrm>
        </p:grpSpPr>
        <p:sp>
          <p:nvSpPr>
            <p:cNvPr id="9" name="角丸四角形 8">
              <a:extLst>
                <a:ext uri="{FF2B5EF4-FFF2-40B4-BE49-F238E27FC236}">
                  <a16:creationId xmlns:a16="http://schemas.microsoft.com/office/drawing/2014/main" id="{64DB232B-C710-ED45-8409-80BFCDDE5E1A}"/>
                </a:ext>
              </a:extLst>
            </p:cNvPr>
            <p:cNvSpPr/>
            <p:nvPr/>
          </p:nvSpPr>
          <p:spPr>
            <a:xfrm>
              <a:off x="2279987" y="6249655"/>
              <a:ext cx="681619" cy="23962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FFAF0D3E-E2CA-2146-B6AF-137D92FCE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0310" y="3753565"/>
              <a:ext cx="2536" cy="1896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CE83E437-FB27-9246-AEEA-98AC4E6808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1571" y="4331019"/>
              <a:ext cx="5608" cy="9968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9182C8F6-70E7-594B-B76D-9184F411C055}"/>
                </a:ext>
              </a:extLst>
            </p:cNvPr>
            <p:cNvSpPr/>
            <p:nvPr/>
          </p:nvSpPr>
          <p:spPr>
            <a:xfrm>
              <a:off x="3326093" y="4369852"/>
              <a:ext cx="308098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True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800E60CA-41FC-1D4B-8EB1-EF2A79ADF5C7}"/>
                </a:ext>
              </a:extLst>
            </p:cNvPr>
            <p:cNvSpPr/>
            <p:nvPr/>
          </p:nvSpPr>
          <p:spPr>
            <a:xfrm>
              <a:off x="2112593" y="2876088"/>
              <a:ext cx="354584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d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+= 1</a:t>
              </a:r>
            </a:p>
          </p:txBody>
        </p:sp>
        <p:sp>
          <p:nvSpPr>
            <p:cNvPr id="14" name="ひし形 13">
              <a:extLst>
                <a:ext uri="{FF2B5EF4-FFF2-40B4-BE49-F238E27FC236}">
                  <a16:creationId xmlns:a16="http://schemas.microsoft.com/office/drawing/2014/main" id="{B4975E34-A289-F241-963A-0D0947FAF559}"/>
                </a:ext>
              </a:extLst>
            </p:cNvPr>
            <p:cNvSpPr/>
            <p:nvPr/>
          </p:nvSpPr>
          <p:spPr>
            <a:xfrm>
              <a:off x="2849884" y="3955275"/>
              <a:ext cx="973272" cy="377899"/>
            </a:xfrm>
            <a:prstGeom prst="diamond">
              <a:avLst/>
            </a:prstGeom>
            <a:solidFill>
              <a:schemeClr val="l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7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BC79E38-7976-A84D-BF4E-02919CE9CE3F}"/>
                </a:ext>
              </a:extLst>
            </p:cNvPr>
            <p:cNvSpPr/>
            <p:nvPr/>
          </p:nvSpPr>
          <p:spPr>
            <a:xfrm>
              <a:off x="2946191" y="4054635"/>
              <a:ext cx="797014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if</a:t>
              </a:r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 </a:t>
              </a:r>
              <a:r>
                <a:rPr lang="en-US" altLang="ja-JP" sz="508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N</a:t>
              </a:r>
              <a:r>
                <a:rPr lang="en-US" altLang="ja-JP" sz="508" i="1" baseline="-25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min</a:t>
              </a:r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508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≦ 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n(</a:t>
              </a:r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P</a:t>
              </a:r>
              <a:r>
                <a:rPr lang="en-US" altLang="ja-JP" sz="508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i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)</a:t>
              </a:r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508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≦</a:t>
              </a:r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508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N</a:t>
              </a:r>
              <a:r>
                <a:rPr lang="en-US" altLang="ja-JP" sz="508" i="1" baseline="-25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max</a:t>
              </a:r>
              <a:endParaRPr lang="en-US" altLang="ja-JP" sz="508" i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Hiragino Maru Gothic Pro W4" panose="020F0400000000000000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C36EF216-252D-9E4D-8254-613887B5EB83}"/>
                </a:ext>
              </a:extLst>
            </p:cNvPr>
            <p:cNvSpPr/>
            <p:nvPr/>
          </p:nvSpPr>
          <p:spPr>
            <a:xfrm>
              <a:off x="2664418" y="4152208"/>
              <a:ext cx="328936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False</a:t>
              </a:r>
            </a:p>
          </p:txBody>
        </p: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665FD7D9-4158-C648-B1E1-DC78BC5F5750}"/>
                </a:ext>
              </a:extLst>
            </p:cNvPr>
            <p:cNvCxnSpPr>
              <a:cxnSpLocks/>
            </p:cNvCxnSpPr>
            <p:nvPr/>
          </p:nvCxnSpPr>
          <p:spPr>
            <a:xfrm>
              <a:off x="1906879" y="3544596"/>
              <a:ext cx="88340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AE2E5A8B-0274-AB4C-BBCA-E02C4FB6AFA3}"/>
                </a:ext>
              </a:extLst>
            </p:cNvPr>
            <p:cNvSpPr/>
            <p:nvPr/>
          </p:nvSpPr>
          <p:spPr>
            <a:xfrm>
              <a:off x="2248545" y="3397531"/>
              <a:ext cx="352982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j += 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9" name="ひし形 18">
              <a:extLst>
                <a:ext uri="{FF2B5EF4-FFF2-40B4-BE49-F238E27FC236}">
                  <a16:creationId xmlns:a16="http://schemas.microsoft.com/office/drawing/2014/main" id="{B5B4414B-0E24-5347-AA99-6FEBA43CB8FB}"/>
                </a:ext>
              </a:extLst>
            </p:cNvPr>
            <p:cNvSpPr/>
            <p:nvPr/>
          </p:nvSpPr>
          <p:spPr>
            <a:xfrm>
              <a:off x="2130679" y="4379013"/>
              <a:ext cx="973272" cy="377899"/>
            </a:xfrm>
            <a:prstGeom prst="diamond">
              <a:avLst/>
            </a:prstGeom>
            <a:solidFill>
              <a:schemeClr val="l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6D5273C4-5DB7-2C4A-837E-FA2C3A4B911D}"/>
                </a:ext>
              </a:extLst>
            </p:cNvPr>
            <p:cNvSpPr/>
            <p:nvPr/>
          </p:nvSpPr>
          <p:spPr>
            <a:xfrm>
              <a:off x="2372012" y="4482473"/>
              <a:ext cx="545342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if</a:t>
              </a:r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 j == 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n(</a:t>
              </a:r>
              <a:r>
                <a:rPr lang="en-US" altLang="ja-JP" sz="508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V</a:t>
              </a:r>
              <a:r>
                <a:rPr lang="en-US" altLang="ja-JP" sz="508" i="1" baseline="-25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dj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)</a:t>
              </a:r>
              <a:endParaRPr lang="en-US" altLang="ja-JP" sz="508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Hiragino Maru Gothic Pro W4" panose="020F0400000000000000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7EA5258E-A2F1-E44B-906C-9DF3685EAE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7249" y="3534206"/>
              <a:ext cx="5292" cy="10452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B502B763-7A0F-1342-8D86-D6BE2A9B97B8}"/>
                </a:ext>
              </a:extLst>
            </p:cNvPr>
            <p:cNvSpPr/>
            <p:nvPr/>
          </p:nvSpPr>
          <p:spPr>
            <a:xfrm>
              <a:off x="1937951" y="4587541"/>
              <a:ext cx="328936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False</a:t>
              </a:r>
            </a:p>
          </p:txBody>
        </p: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C8633570-F0EC-744E-BEB4-00EC1CDEF6D5}"/>
                </a:ext>
              </a:extLst>
            </p:cNvPr>
            <p:cNvCxnSpPr>
              <a:cxnSpLocks/>
            </p:cNvCxnSpPr>
            <p:nvPr/>
          </p:nvCxnSpPr>
          <p:spPr>
            <a:xfrm>
              <a:off x="2622731" y="4752948"/>
              <a:ext cx="1268" cy="2313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0460A1FB-126C-9249-B738-F67C2E6F17A1}"/>
                </a:ext>
              </a:extLst>
            </p:cNvPr>
            <p:cNvSpPr/>
            <p:nvPr/>
          </p:nvSpPr>
          <p:spPr>
            <a:xfrm>
              <a:off x="2622399" y="4760590"/>
              <a:ext cx="308098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True</a:t>
              </a:r>
            </a:p>
          </p:txBody>
        </p:sp>
        <p:sp>
          <p:nvSpPr>
            <p:cNvPr id="25" name="ひし形 24">
              <a:extLst>
                <a:ext uri="{FF2B5EF4-FFF2-40B4-BE49-F238E27FC236}">
                  <a16:creationId xmlns:a16="http://schemas.microsoft.com/office/drawing/2014/main" id="{B1E832D5-7735-C947-9140-44815237A335}"/>
                </a:ext>
              </a:extLst>
            </p:cNvPr>
            <p:cNvSpPr/>
            <p:nvPr/>
          </p:nvSpPr>
          <p:spPr>
            <a:xfrm>
              <a:off x="2138275" y="4995420"/>
              <a:ext cx="973272" cy="377899"/>
            </a:xfrm>
            <a:prstGeom prst="diamond">
              <a:avLst/>
            </a:prstGeom>
            <a:solidFill>
              <a:schemeClr val="l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23DF2CCA-54E5-7847-A631-C81F8F7EF639}"/>
                </a:ext>
              </a:extLst>
            </p:cNvPr>
            <p:cNvSpPr/>
            <p:nvPr/>
          </p:nvSpPr>
          <p:spPr>
            <a:xfrm>
              <a:off x="2379212" y="5107964"/>
              <a:ext cx="439544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if</a:t>
              </a:r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 d == 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3</a:t>
              </a:r>
              <a:endParaRPr lang="en-US" altLang="ja-JP" sz="508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Hiragino Maru Gothic Pro W4" panose="020F0400000000000000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FFBD3B13-5642-2549-9A1B-FE4487D904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5084" y="3018901"/>
              <a:ext cx="8880" cy="21689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5A5317E9-7B0B-7940-9B6D-3AD811304331}"/>
                </a:ext>
              </a:extLst>
            </p:cNvPr>
            <p:cNvSpPr/>
            <p:nvPr/>
          </p:nvSpPr>
          <p:spPr>
            <a:xfrm>
              <a:off x="1823427" y="5197644"/>
              <a:ext cx="328936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False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5BF087B3-5978-0E4E-9537-9993BC54A92D}"/>
                </a:ext>
              </a:extLst>
            </p:cNvPr>
            <p:cNvSpPr/>
            <p:nvPr/>
          </p:nvSpPr>
          <p:spPr>
            <a:xfrm>
              <a:off x="3397005" y="3170422"/>
              <a:ext cx="670376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j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= 1 (index for </a:t>
              </a:r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</a:t>
              </a:r>
              <a:r>
                <a:rPr lang="en-US" altLang="ja-JP" sz="508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d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FA45E4F4-34D6-1B4F-B725-46D69821BFB2}"/>
                </a:ext>
              </a:extLst>
            </p:cNvPr>
            <p:cNvCxnSpPr>
              <a:cxnSpLocks/>
            </p:cNvCxnSpPr>
            <p:nvPr/>
          </p:nvCxnSpPr>
          <p:spPr>
            <a:xfrm>
              <a:off x="3347646" y="2309318"/>
              <a:ext cx="407" cy="5606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64CB2B8-4BBB-BC4C-9EC9-1E2A71AF81C9}"/>
                </a:ext>
              </a:extLst>
            </p:cNvPr>
            <p:cNvSpPr/>
            <p:nvPr/>
          </p:nvSpPr>
          <p:spPr>
            <a:xfrm>
              <a:off x="3377719" y="2682440"/>
              <a:ext cx="957313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d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= 1 (depth for search space)</a:t>
              </a:r>
            </a:p>
          </p:txBody>
        </p: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D00404BB-41BF-CE49-AC95-CDCAE54767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2195" y="3018901"/>
              <a:ext cx="1128811" cy="52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13C25E4F-687A-9242-A9A1-138BDFBEEF97}"/>
                </a:ext>
              </a:extLst>
            </p:cNvPr>
            <p:cNvSpPr/>
            <p:nvPr/>
          </p:nvSpPr>
          <p:spPr>
            <a:xfrm>
              <a:off x="2012116" y="2523195"/>
              <a:ext cx="245891" cy="9793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V = </a:t>
              </a:r>
              <a:r>
                <a:rPr lang="en-US" altLang="ja-JP" sz="508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V</a:t>
              </a:r>
              <a:r>
                <a:rPr lang="en-US" altLang="ja-JP" sz="508" i="1" baseline="-25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dj</a:t>
              </a:r>
              <a:r>
                <a:rPr lang="en-US" altLang="ja-JP" sz="508" i="1" baseline="30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c</a:t>
              </a:r>
              <a:endParaRPr lang="en-US" altLang="ja-JP" sz="508" i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Hiragino Maru Gothic Pro W4" panose="020F0400000000000000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F364FEF9-8D0A-3944-B799-09C4021F88B1}"/>
                </a:ext>
              </a:extLst>
            </p:cNvPr>
            <p:cNvCxnSpPr>
              <a:cxnSpLocks/>
            </p:cNvCxnSpPr>
            <p:nvPr/>
          </p:nvCxnSpPr>
          <p:spPr>
            <a:xfrm>
              <a:off x="2626551" y="5377722"/>
              <a:ext cx="1268" cy="2313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F26E615B-54F7-D04C-8155-621FAECB9AB1}"/>
                </a:ext>
              </a:extLst>
            </p:cNvPr>
            <p:cNvSpPr/>
            <p:nvPr/>
          </p:nvSpPr>
          <p:spPr>
            <a:xfrm>
              <a:off x="2609942" y="5390085"/>
              <a:ext cx="308098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True</a:t>
              </a:r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A29F3EA7-5F07-AD47-A7A0-B9948A2BE1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49504" y="2661253"/>
              <a:ext cx="21059" cy="31404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ひし形 36">
              <a:extLst>
                <a:ext uri="{FF2B5EF4-FFF2-40B4-BE49-F238E27FC236}">
                  <a16:creationId xmlns:a16="http://schemas.microsoft.com/office/drawing/2014/main" id="{1D824AF7-6C3F-AE4F-B5C0-8CEF1FFD1A0B}"/>
                </a:ext>
              </a:extLst>
            </p:cNvPr>
            <p:cNvSpPr/>
            <p:nvPr/>
          </p:nvSpPr>
          <p:spPr>
            <a:xfrm>
              <a:off x="2135062" y="5609079"/>
              <a:ext cx="973272" cy="377899"/>
            </a:xfrm>
            <a:prstGeom prst="diamond">
              <a:avLst/>
            </a:prstGeom>
            <a:solidFill>
              <a:schemeClr val="l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CAAC25F-CEA6-4143-9CB2-75D8F3901A3C}"/>
                </a:ext>
              </a:extLst>
            </p:cNvPr>
            <p:cNvSpPr/>
            <p:nvPr/>
          </p:nvSpPr>
          <p:spPr>
            <a:xfrm>
              <a:off x="2342090" y="5720739"/>
              <a:ext cx="579005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if</a:t>
              </a:r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 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n(</a:t>
              </a:r>
              <a:r>
                <a:rPr lang="en-US" altLang="ja-JP" sz="508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V</a:t>
              </a:r>
              <a:r>
                <a:rPr lang="en-US" altLang="ja-JP" sz="508" i="1" baseline="-25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dj</a:t>
              </a:r>
              <a:r>
                <a:rPr lang="en-US" altLang="ja-JP" sz="508" i="1" baseline="30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c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) </a:t>
              </a:r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== 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0</a:t>
              </a:r>
              <a:endParaRPr lang="en-US" altLang="ja-JP" sz="508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Hiragino Maru Gothic Pro W4" panose="020F0400000000000000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06384ECE-C362-9649-A463-4539A621D2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3894" y="5988778"/>
              <a:ext cx="5833" cy="2526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43776B80-5A7B-004A-AD18-C90060BC4FA2}"/>
                </a:ext>
              </a:extLst>
            </p:cNvPr>
            <p:cNvSpPr/>
            <p:nvPr/>
          </p:nvSpPr>
          <p:spPr>
            <a:xfrm>
              <a:off x="2071408" y="6248983"/>
              <a:ext cx="1129861" cy="21778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No appropriate model </a:t>
              </a:r>
            </a:p>
            <a:p>
              <a:pPr algn="ctr"/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for the last subgroup.</a:t>
              </a:r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2E81B067-714B-B94B-8B5D-BE75110F31B2}"/>
                </a:ext>
              </a:extLst>
            </p:cNvPr>
            <p:cNvCxnSpPr>
              <a:cxnSpLocks/>
            </p:cNvCxnSpPr>
            <p:nvPr/>
          </p:nvCxnSpPr>
          <p:spPr>
            <a:xfrm>
              <a:off x="4730854" y="2563451"/>
              <a:ext cx="0" cy="38477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414F7554-468F-A44F-B73E-98A6D599AC11}"/>
                </a:ext>
              </a:extLst>
            </p:cNvPr>
            <p:cNvSpPr/>
            <p:nvPr/>
          </p:nvSpPr>
          <p:spPr>
            <a:xfrm>
              <a:off x="4715870" y="3331524"/>
              <a:ext cx="449752" cy="969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V</a:t>
              </a:r>
              <a:r>
                <a:rPr lang="en-US" altLang="ja-JP" sz="508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i</a:t>
              </a:r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= </a:t>
              </a:r>
              <a:r>
                <a:rPr lang="en-US" altLang="ja-JP" sz="508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V</a:t>
              </a:r>
              <a:r>
                <a:rPr lang="en-US" altLang="ja-JP" sz="508" i="1" baseline="-25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dj</a:t>
              </a:r>
              <a:r>
                <a:rPr lang="en-US" altLang="ja-JP" sz="508" i="1" baseline="30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c</a:t>
              </a:r>
              <a:endParaRPr lang="en-US" altLang="ja-JP" sz="508" dirty="0">
                <a:solidFill>
                  <a:schemeClr val="tx1"/>
                </a:solidFill>
                <a:latin typeface="Times New Roman" panose="02020603050405020304" pitchFamily="18" charset="0"/>
                <a:ea typeface="Hiragino Maru Gothic Pro W4" panose="020F0400000000000000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9C7E5910-4751-574E-B6D7-FE7F30BF9B51}"/>
                </a:ext>
              </a:extLst>
            </p:cNvPr>
            <p:cNvSpPr/>
            <p:nvPr/>
          </p:nvSpPr>
          <p:spPr>
            <a:xfrm>
              <a:off x="2628062" y="6018468"/>
              <a:ext cx="308098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True</a:t>
              </a:r>
            </a:p>
          </p:txBody>
        </p:sp>
        <p:sp>
          <p:nvSpPr>
            <p:cNvPr id="44" name="ひし形 43">
              <a:extLst>
                <a:ext uri="{FF2B5EF4-FFF2-40B4-BE49-F238E27FC236}">
                  <a16:creationId xmlns:a16="http://schemas.microsoft.com/office/drawing/2014/main" id="{E16DFC14-B47E-D147-8167-6C435000B102}"/>
                </a:ext>
              </a:extLst>
            </p:cNvPr>
            <p:cNvSpPr/>
            <p:nvPr/>
          </p:nvSpPr>
          <p:spPr>
            <a:xfrm>
              <a:off x="3553942" y="6233902"/>
              <a:ext cx="973272" cy="377899"/>
            </a:xfrm>
            <a:prstGeom prst="diamond">
              <a:avLst/>
            </a:prstGeom>
            <a:solidFill>
              <a:schemeClr val="l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4C692EBC-B220-A447-9D92-30F71361E252}"/>
                </a:ext>
              </a:extLst>
            </p:cNvPr>
            <p:cNvSpPr/>
            <p:nvPr/>
          </p:nvSpPr>
          <p:spPr>
            <a:xfrm>
              <a:off x="3784048" y="6332949"/>
              <a:ext cx="537327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if</a:t>
              </a:r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 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n(</a:t>
              </a:r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P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) </a:t>
              </a:r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== 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0</a:t>
              </a:r>
              <a:endParaRPr lang="en-US" altLang="ja-JP" sz="508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Hiragino Maru Gothic Pro W4" panose="020F0400000000000000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88996305-B672-7744-82FE-D705A8AA7189}"/>
                </a:ext>
              </a:extLst>
            </p:cNvPr>
            <p:cNvSpPr/>
            <p:nvPr/>
          </p:nvSpPr>
          <p:spPr>
            <a:xfrm>
              <a:off x="4015957" y="6637815"/>
              <a:ext cx="308098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True</a:t>
              </a: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B19A6690-3ACE-8444-B1EC-3A86E4D62D00}"/>
                </a:ext>
              </a:extLst>
            </p:cNvPr>
            <p:cNvSpPr/>
            <p:nvPr/>
          </p:nvSpPr>
          <p:spPr>
            <a:xfrm>
              <a:off x="4476000" y="6420466"/>
              <a:ext cx="328936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False</a:t>
              </a: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16A1E4D1-F961-B644-9551-7421509184E7}"/>
                </a:ext>
              </a:extLst>
            </p:cNvPr>
            <p:cNvSpPr/>
            <p:nvPr/>
          </p:nvSpPr>
          <p:spPr>
            <a:xfrm>
              <a:off x="3833862" y="6864454"/>
              <a:ext cx="432533" cy="19087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7073CE5C-5884-D64A-93A8-80B40DC3C86C}"/>
                </a:ext>
              </a:extLst>
            </p:cNvPr>
            <p:cNvSpPr/>
            <p:nvPr/>
          </p:nvSpPr>
          <p:spPr>
            <a:xfrm>
              <a:off x="3887721" y="6871917"/>
              <a:ext cx="221465" cy="1198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r>
                <a:rPr lang="en-US" altLang="ja-JP" sz="508" dirty="0">
                  <a:solidFill>
                    <a:srgbClr val="FF0000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END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C9BAAE3C-FB27-7B44-89E9-939A9AF764BC}"/>
                </a:ext>
              </a:extLst>
            </p:cNvPr>
            <p:cNvGrpSpPr/>
            <p:nvPr/>
          </p:nvGrpSpPr>
          <p:grpSpPr>
            <a:xfrm>
              <a:off x="2806577" y="2861592"/>
              <a:ext cx="1105729" cy="264929"/>
              <a:chOff x="20890771" y="6843094"/>
              <a:chExt cx="6965327" cy="1668870"/>
            </a:xfrm>
          </p:grpSpPr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86A17A9E-2D66-1B41-8A97-688BE90A57C5}"/>
                  </a:ext>
                </a:extLst>
              </p:cNvPr>
              <p:cNvSpPr/>
              <p:nvPr/>
            </p:nvSpPr>
            <p:spPr>
              <a:xfrm>
                <a:off x="21545382" y="7167194"/>
                <a:ext cx="5606302" cy="1074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508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V</a:t>
                </a:r>
                <a:r>
                  <a:rPr lang="en-US" altLang="ja-JP" sz="508" i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d</a:t>
                </a:r>
                <a:r>
                  <a:rPr lang="en-US" altLang="ja-JP" sz="508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 = { 2</a:t>
                </a:r>
                <a:r>
                  <a:rPr lang="en-US" altLang="ja-JP" sz="508" i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V</a:t>
                </a:r>
                <a:r>
                  <a:rPr lang="en-US" altLang="ja-JP" sz="508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, </a:t>
                </a:r>
                <a:r>
                  <a:rPr lang="en-US" altLang="ja-JP" sz="508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where</a:t>
                </a:r>
                <a:r>
                  <a:rPr lang="en-US" altLang="ja-JP" sz="508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508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n(</a:t>
                </a:r>
                <a:r>
                  <a:rPr lang="en-US" altLang="ja-JP" sz="508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s</a:t>
                </a:r>
                <a:r>
                  <a:rPr lang="en-US" altLang="ja-JP" sz="508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) = </a:t>
                </a:r>
                <a:r>
                  <a:rPr lang="en-US" altLang="ja-JP" sz="508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d </a:t>
                </a:r>
                <a:r>
                  <a:rPr lang="en-US" altLang="ja-JP" sz="508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}</a:t>
                </a:r>
                <a:r>
                  <a:rPr lang="en-US" altLang="ja-JP" sz="508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52" name="角丸四角形 51">
                <a:extLst>
                  <a:ext uri="{FF2B5EF4-FFF2-40B4-BE49-F238E27FC236}">
                    <a16:creationId xmlns:a16="http://schemas.microsoft.com/office/drawing/2014/main" id="{B2FD4535-0A47-6A4F-B3BD-0FB0EF234CC4}"/>
                  </a:ext>
                </a:extLst>
              </p:cNvPr>
              <p:cNvSpPr/>
              <p:nvPr/>
            </p:nvSpPr>
            <p:spPr>
              <a:xfrm>
                <a:off x="20890771" y="6843094"/>
                <a:ext cx="6965327" cy="166887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5A57002B-7724-4F42-B822-4836B576C2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8232" y="2668513"/>
              <a:ext cx="1893127" cy="6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EBC499CE-CC2A-8A4B-BE98-A6FD1E3789F3}"/>
                </a:ext>
              </a:extLst>
            </p:cNvPr>
            <p:cNvCxnSpPr>
              <a:cxnSpLocks/>
            </p:cNvCxnSpPr>
            <p:nvPr/>
          </p:nvCxnSpPr>
          <p:spPr>
            <a:xfrm>
              <a:off x="3346934" y="2572698"/>
              <a:ext cx="1376809" cy="5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AF0B157F-EDB3-5C46-AC62-7951958A100C}"/>
                </a:ext>
              </a:extLst>
            </p:cNvPr>
            <p:cNvSpPr/>
            <p:nvPr/>
          </p:nvSpPr>
          <p:spPr>
            <a:xfrm>
              <a:off x="2618463" y="1957622"/>
              <a:ext cx="1461191" cy="3386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D73FD6BA-C77D-1845-AC83-5722D9BDCFEB}"/>
                </a:ext>
              </a:extLst>
            </p:cNvPr>
            <p:cNvSpPr/>
            <p:nvPr/>
          </p:nvSpPr>
          <p:spPr>
            <a:xfrm>
              <a:off x="2631810" y="1944655"/>
              <a:ext cx="990977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P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: Subset of selected patients.</a:t>
              </a: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D72B646F-17AE-9845-9DBA-E7BE30A597D5}"/>
                </a:ext>
              </a:extLst>
            </p:cNvPr>
            <p:cNvSpPr/>
            <p:nvPr/>
          </p:nvSpPr>
          <p:spPr>
            <a:xfrm>
              <a:off x="2631810" y="2032847"/>
              <a:ext cx="1034257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V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: Subsets of selected variables.</a:t>
              </a:r>
              <a:endParaRPr lang="ja-JP" altLang="en-US" sz="1825">
                <a:solidFill>
                  <a:schemeClr val="tx1"/>
                </a:solidFill>
                <a:latin typeface="Times New Roman" panose="02020603050405020304" pitchFamily="18" charset="0"/>
                <a:ea typeface="Hiragino Maru Gothic Pro W4" panose="020F0400000000000000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9433666E-93E7-3E44-862C-1827354703FB}"/>
                </a:ext>
              </a:extLst>
            </p:cNvPr>
            <p:cNvSpPr/>
            <p:nvPr/>
          </p:nvSpPr>
          <p:spPr>
            <a:xfrm>
              <a:off x="3385615" y="2335050"/>
              <a:ext cx="862737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i</a:t>
              </a:r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= 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1 (index for subgroup)</a:t>
              </a:r>
            </a:p>
          </p:txBody>
        </p: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9D7FC9DF-DC95-3D4D-9EE1-A35853FA0EFD}"/>
                </a:ext>
              </a:extLst>
            </p:cNvPr>
            <p:cNvGrpSpPr/>
            <p:nvPr/>
          </p:nvGrpSpPr>
          <p:grpSpPr>
            <a:xfrm>
              <a:off x="2758229" y="3376864"/>
              <a:ext cx="1248966" cy="381931"/>
              <a:chOff x="20586224" y="10907104"/>
              <a:chExt cx="7867614" cy="2405899"/>
            </a:xfrm>
          </p:grpSpPr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7A76DD26-7D02-9649-BF5A-51074F4A116B}"/>
                  </a:ext>
                </a:extLst>
              </p:cNvPr>
              <p:cNvSpPr/>
              <p:nvPr/>
            </p:nvSpPr>
            <p:spPr>
              <a:xfrm>
                <a:off x="20595730" y="11830487"/>
                <a:ext cx="7858108" cy="10740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508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P</a:t>
                </a:r>
                <a:r>
                  <a:rPr lang="en-US" altLang="ja-JP" sz="508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i</a:t>
                </a:r>
                <a:r>
                  <a:rPr lang="en-US" altLang="ja-JP" sz="508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 = {p ∈ </a:t>
                </a:r>
                <a:r>
                  <a:rPr lang="en-US" altLang="ja-JP" sz="508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P</a:t>
                </a:r>
                <a:r>
                  <a:rPr lang="en-US" altLang="ja-JP" sz="508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, where </a:t>
                </a:r>
                <a:r>
                  <a:rPr lang="en-US" altLang="ja-JP" sz="508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∀</a:t>
                </a:r>
                <a:r>
                  <a:rPr lang="en-US" altLang="ja-JP" sz="508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v </a:t>
                </a:r>
                <a:r>
                  <a:rPr lang="en-US" altLang="ja-JP" sz="508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∈ </a:t>
                </a:r>
                <a:r>
                  <a:rPr lang="en-US" altLang="ja-JP" sz="508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V</a:t>
                </a:r>
                <a:r>
                  <a:rPr lang="en-US" altLang="ja-JP" sz="508" i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dj</a:t>
                </a:r>
                <a:r>
                  <a:rPr lang="en-US" altLang="ja-JP" sz="508" i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c</a:t>
                </a:r>
                <a:r>
                  <a:rPr lang="en-US" altLang="ja-JP" sz="508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, </a:t>
                </a:r>
                <a:r>
                  <a:rPr lang="en-US" altLang="ja-JP" sz="508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X</a:t>
                </a:r>
                <a:r>
                  <a:rPr lang="en-US" altLang="ja-JP" sz="508" i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pv</a:t>
                </a:r>
                <a:r>
                  <a:rPr lang="en-US" altLang="ja-JP" sz="508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508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≠</a:t>
                </a:r>
                <a:r>
                  <a:rPr lang="en-US" altLang="ja-JP" sz="508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508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NaN</a:t>
                </a:r>
                <a:r>
                  <a:rPr lang="en-US" altLang="ja-JP" sz="508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}</a:t>
                </a:r>
              </a:p>
            </p:txBody>
          </p:sp>
          <p:sp>
            <p:nvSpPr>
              <p:cNvPr id="63" name="角丸四角形 62">
                <a:extLst>
                  <a:ext uri="{FF2B5EF4-FFF2-40B4-BE49-F238E27FC236}">
                    <a16:creationId xmlns:a16="http://schemas.microsoft.com/office/drawing/2014/main" id="{022825E7-BD67-9F4B-A4DD-452F5631B4E3}"/>
                  </a:ext>
                </a:extLst>
              </p:cNvPr>
              <p:cNvSpPr/>
              <p:nvPr/>
            </p:nvSpPr>
            <p:spPr>
              <a:xfrm>
                <a:off x="20890771" y="10907104"/>
                <a:ext cx="6965327" cy="240589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77FCD7F9-24F5-AD4F-B616-FE6A0CEF1DD7}"/>
                  </a:ext>
                </a:extLst>
              </p:cNvPr>
              <p:cNvSpPr/>
              <p:nvPr/>
            </p:nvSpPr>
            <p:spPr>
              <a:xfrm>
                <a:off x="20586224" y="11134540"/>
                <a:ext cx="4848970" cy="10740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508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V</a:t>
                </a:r>
                <a:r>
                  <a:rPr lang="en-US" altLang="ja-JP" sz="508" i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dj</a:t>
                </a:r>
                <a:r>
                  <a:rPr lang="en-US" altLang="ja-JP" sz="508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508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: </a:t>
                </a:r>
                <a:r>
                  <a:rPr lang="en-US" altLang="ja-JP" sz="508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j</a:t>
                </a:r>
                <a:r>
                  <a:rPr lang="en-US" altLang="ja-JP" sz="508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508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th</a:t>
                </a:r>
                <a:r>
                  <a:rPr lang="en-US" altLang="ja-JP" sz="508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 element in </a:t>
                </a:r>
                <a:r>
                  <a:rPr lang="en-US" altLang="ja-JP" sz="508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V</a:t>
                </a:r>
                <a:r>
                  <a:rPr lang="en-US" altLang="ja-JP" sz="508" i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Hiragino Maru Gothic Pro W4" panose="020F0400000000000000" pitchFamily="34" charset="-128"/>
                    <a:cs typeface="Times New Roman" panose="02020603050405020304" pitchFamily="18" charset="0"/>
                  </a:rPr>
                  <a:t>d</a:t>
                </a:r>
                <a:endParaRPr lang="en-US" altLang="ja-JP" sz="508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5" name="直線矢印コネクタ 64">
              <a:extLst>
                <a:ext uri="{FF2B5EF4-FFF2-40B4-BE49-F238E27FC236}">
                  <a16:creationId xmlns:a16="http://schemas.microsoft.com/office/drawing/2014/main" id="{7B9A3F3F-B3C0-6D44-941A-6B975C1E28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5476" y="3129761"/>
              <a:ext cx="2536" cy="2524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矢印コネクタ 65">
              <a:extLst>
                <a:ext uri="{FF2B5EF4-FFF2-40B4-BE49-F238E27FC236}">
                  <a16:creationId xmlns:a16="http://schemas.microsoft.com/office/drawing/2014/main" id="{4FE5F873-1F76-2948-BB6C-DA148FDE4B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9728" y="4141327"/>
              <a:ext cx="2536" cy="2524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52D3B80C-F392-CC47-A7B4-25C7459C08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2102" y="4569106"/>
              <a:ext cx="237237" cy="6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BA328BAB-8BBC-7241-A1CF-DD904D9396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6239" y="4142569"/>
              <a:ext cx="237237" cy="6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AF217768-CD68-EA47-8EF0-9418BD3DD803}"/>
                </a:ext>
              </a:extLst>
            </p:cNvPr>
            <p:cNvCxnSpPr>
              <a:cxnSpLocks/>
            </p:cNvCxnSpPr>
            <p:nvPr/>
          </p:nvCxnSpPr>
          <p:spPr>
            <a:xfrm>
              <a:off x="1665044" y="5177260"/>
              <a:ext cx="475675" cy="45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BE11CDDC-7C1D-084D-AB59-6DDE59799F3A}"/>
                </a:ext>
              </a:extLst>
            </p:cNvPr>
            <p:cNvSpPr/>
            <p:nvPr/>
          </p:nvSpPr>
          <p:spPr>
            <a:xfrm>
              <a:off x="1693811" y="5822976"/>
              <a:ext cx="328936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False</a:t>
              </a:r>
            </a:p>
          </p:txBody>
        </p: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42F5D520-3B40-E64A-851F-6E9114A95CA0}"/>
                </a:ext>
              </a:extLst>
            </p:cNvPr>
            <p:cNvCxnSpPr>
              <a:cxnSpLocks/>
            </p:cNvCxnSpPr>
            <p:nvPr/>
          </p:nvCxnSpPr>
          <p:spPr>
            <a:xfrm>
              <a:off x="1439391" y="5795409"/>
              <a:ext cx="710560" cy="53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矢印コネクタ 73">
              <a:extLst>
                <a:ext uri="{FF2B5EF4-FFF2-40B4-BE49-F238E27FC236}">
                  <a16:creationId xmlns:a16="http://schemas.microsoft.com/office/drawing/2014/main" id="{EEFB84F3-C531-6541-913E-98AFBBF1E6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1882" y="5443796"/>
              <a:ext cx="6518" cy="7891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01E32D2D-E7B4-1D4F-BE84-7830868F7A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8722" y="6420084"/>
              <a:ext cx="237237" cy="6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62ABE4C5-B337-7E4C-9BC6-8836E3A1827D}"/>
                </a:ext>
              </a:extLst>
            </p:cNvPr>
            <p:cNvSpPr/>
            <p:nvPr/>
          </p:nvSpPr>
          <p:spPr>
            <a:xfrm>
              <a:off x="4697114" y="3535000"/>
              <a:ext cx="603014" cy="969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(Go to next subgroup)</a:t>
              </a:r>
            </a:p>
          </p:txBody>
        </p:sp>
        <p:cxnSp>
          <p:nvCxnSpPr>
            <p:cNvPr id="77" name="直線矢印コネクタ 76">
              <a:extLst>
                <a:ext uri="{FF2B5EF4-FFF2-40B4-BE49-F238E27FC236}">
                  <a16:creationId xmlns:a16="http://schemas.microsoft.com/office/drawing/2014/main" id="{DEFE5994-1F02-0448-A7B0-7BF5C66BA8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8966" y="6610374"/>
              <a:ext cx="5833" cy="2526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C0EA38D3-3ACA-5946-974F-0794614789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9588" y="6492478"/>
              <a:ext cx="0" cy="4863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矢印コネクタ 78">
              <a:extLst>
                <a:ext uri="{FF2B5EF4-FFF2-40B4-BE49-F238E27FC236}">
                  <a16:creationId xmlns:a16="http://schemas.microsoft.com/office/drawing/2014/main" id="{4E2A4874-FE9E-C440-9B58-1F36CEF0F922}"/>
                </a:ext>
              </a:extLst>
            </p:cNvPr>
            <p:cNvCxnSpPr>
              <a:cxnSpLocks/>
            </p:cNvCxnSpPr>
            <p:nvPr/>
          </p:nvCxnSpPr>
          <p:spPr>
            <a:xfrm>
              <a:off x="2603047" y="6973212"/>
              <a:ext cx="123059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FEB9B250-9633-6649-B73F-E1002DCD274D}"/>
                </a:ext>
              </a:extLst>
            </p:cNvPr>
            <p:cNvCxnSpPr>
              <a:cxnSpLocks/>
              <a:stCxn id="84" idx="3"/>
            </p:cNvCxnSpPr>
            <p:nvPr/>
          </p:nvCxnSpPr>
          <p:spPr>
            <a:xfrm>
              <a:off x="3696199" y="5455400"/>
              <a:ext cx="34437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5B3C0C4C-016E-5D4D-A00B-483D7F3ADF79}"/>
                </a:ext>
              </a:extLst>
            </p:cNvPr>
            <p:cNvSpPr/>
            <p:nvPr/>
          </p:nvSpPr>
          <p:spPr>
            <a:xfrm>
              <a:off x="2631343" y="2123979"/>
              <a:ext cx="1463862" cy="17049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508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X</a:t>
              </a:r>
              <a:r>
                <a:rPr lang="en-US" altLang="ja-JP" sz="508" i="1" baseline="-250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pv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: The value of variable </a:t>
              </a:r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v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∈ </a:t>
              </a:r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V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in patient </a:t>
              </a:r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p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∈ </a:t>
              </a:r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P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</a:t>
              </a:r>
              <a:endParaRPr lang="ja-JP" altLang="en-US" sz="1825">
                <a:solidFill>
                  <a:schemeClr val="tx1"/>
                </a:solidFill>
                <a:latin typeface="Times New Roman" panose="02020603050405020304" pitchFamily="18" charset="0"/>
                <a:ea typeface="Hiragino Maru Gothic Pro W4" panose="020F0400000000000000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84" name="角丸四角形 83">
              <a:extLst>
                <a:ext uri="{FF2B5EF4-FFF2-40B4-BE49-F238E27FC236}">
                  <a16:creationId xmlns:a16="http://schemas.microsoft.com/office/drawing/2014/main" id="{7E0C3C0D-A176-7F45-8411-948AAB96BF8D}"/>
                </a:ext>
              </a:extLst>
            </p:cNvPr>
            <p:cNvSpPr/>
            <p:nvPr/>
          </p:nvSpPr>
          <p:spPr>
            <a:xfrm>
              <a:off x="3014580" y="5335589"/>
              <a:ext cx="681619" cy="23962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1DE43A2E-EDC2-834E-824B-F1D8777F2EAF}"/>
                </a:ext>
              </a:extLst>
            </p:cNvPr>
            <p:cNvSpPr/>
            <p:nvPr/>
          </p:nvSpPr>
          <p:spPr>
            <a:xfrm>
              <a:off x="3072784" y="5355282"/>
              <a:ext cx="579797" cy="21778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</a:t>
              </a:r>
              <a:r>
                <a:rPr lang="en-US" altLang="ja-JP" sz="508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i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= </a:t>
              </a:r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P</a:t>
              </a:r>
              <a:r>
                <a:rPr lang="en-US" altLang="ja-JP" sz="508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i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22169D4B-D7A4-2E41-8C70-1EE83701BB00}"/>
                </a:ext>
              </a:extLst>
            </p:cNvPr>
            <p:cNvSpPr/>
            <p:nvPr/>
          </p:nvSpPr>
          <p:spPr>
            <a:xfrm>
              <a:off x="4002691" y="5684557"/>
              <a:ext cx="637777" cy="9793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P = P - P</a:t>
              </a:r>
              <a:r>
                <a:rPr lang="en-US" altLang="ja-JP" sz="508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5A244EF6-B9BF-264C-B75E-9FC5B2E64190}"/>
                </a:ext>
              </a:extLst>
            </p:cNvPr>
            <p:cNvSpPr/>
            <p:nvPr/>
          </p:nvSpPr>
          <p:spPr>
            <a:xfrm>
              <a:off x="4730853" y="3424571"/>
              <a:ext cx="449752" cy="969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noAutofit/>
            </a:bodyPr>
            <a:lstStyle/>
            <a:p>
              <a:r>
                <a:rPr lang="en-US" altLang="ja-JP" sz="508" i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i</a:t>
              </a:r>
              <a:r>
                <a:rPr lang="en-US" altLang="ja-JP" sz="508" i="1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 += </a:t>
              </a:r>
              <a:r>
                <a:rPr lang="en-US" altLang="ja-JP" sz="508" dirty="0">
                  <a:solidFill>
                    <a:schemeClr val="tx1"/>
                  </a:solidFill>
                  <a:latin typeface="Times New Roman" panose="02020603050405020304" pitchFamily="18" charset="0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574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C49EE7-1174-1A4E-B8CF-2496F372C8FA}"/>
              </a:ext>
            </a:extLst>
          </p:cNvPr>
          <p:cNvSpPr txBox="1"/>
          <p:nvPr/>
        </p:nvSpPr>
        <p:spPr>
          <a:xfrm>
            <a:off x="0" y="0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Figure S2</a:t>
            </a:r>
            <a:endParaRPr kumimoji="1" lang="ja-JP" altLang="en-US" sz="140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DB3F34E-384F-CB48-9E74-26B921C77A96}"/>
              </a:ext>
            </a:extLst>
          </p:cNvPr>
          <p:cNvGrpSpPr/>
          <p:nvPr/>
        </p:nvGrpSpPr>
        <p:grpSpPr>
          <a:xfrm>
            <a:off x="480255" y="793488"/>
            <a:ext cx="5195602" cy="7557025"/>
            <a:chOff x="480255" y="793488"/>
            <a:chExt cx="5195602" cy="7557025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460A11D0-D96C-C04E-9CEE-5A048C419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1471" y="793488"/>
              <a:ext cx="4324386" cy="7557025"/>
            </a:xfrm>
            <a:prstGeom prst="rect">
              <a:avLst/>
            </a:prstGeom>
          </p:spPr>
        </p:pic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8ED153E9-DF92-684D-B896-07F0819850B8}"/>
                </a:ext>
              </a:extLst>
            </p:cNvPr>
            <p:cNvSpPr/>
            <p:nvPr/>
          </p:nvSpPr>
          <p:spPr>
            <a:xfrm>
              <a:off x="480259" y="1316560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#1</a:t>
              </a:r>
            </a:p>
          </p:txBody>
        </p:sp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369C09D5-D11E-2E47-8BB0-A38034F75823}"/>
                </a:ext>
              </a:extLst>
            </p:cNvPr>
            <p:cNvSpPr/>
            <p:nvPr/>
          </p:nvSpPr>
          <p:spPr>
            <a:xfrm>
              <a:off x="480258" y="2819294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#2</a:t>
              </a:r>
            </a:p>
          </p:txBody>
        </p:sp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03BF089F-BA63-AA4D-BA70-B856EBE04CBA}"/>
                </a:ext>
              </a:extLst>
            </p:cNvPr>
            <p:cNvSpPr/>
            <p:nvPr/>
          </p:nvSpPr>
          <p:spPr>
            <a:xfrm>
              <a:off x="480257" y="4421746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#3</a:t>
              </a:r>
            </a:p>
          </p:txBody>
        </p:sp>
        <p:sp>
          <p:nvSpPr>
            <p:cNvPr id="122" name="正方形/長方形 121">
              <a:extLst>
                <a:ext uri="{FF2B5EF4-FFF2-40B4-BE49-F238E27FC236}">
                  <a16:creationId xmlns:a16="http://schemas.microsoft.com/office/drawing/2014/main" id="{31B43607-FE23-1F42-A7AC-E96CB645FA77}"/>
                </a:ext>
              </a:extLst>
            </p:cNvPr>
            <p:cNvSpPr/>
            <p:nvPr/>
          </p:nvSpPr>
          <p:spPr>
            <a:xfrm>
              <a:off x="480256" y="5956379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#4</a:t>
              </a:r>
            </a:p>
          </p:txBody>
        </p:sp>
        <p:sp>
          <p:nvSpPr>
            <p:cNvPr id="123" name="正方形/長方形 122">
              <a:extLst>
                <a:ext uri="{FF2B5EF4-FFF2-40B4-BE49-F238E27FC236}">
                  <a16:creationId xmlns:a16="http://schemas.microsoft.com/office/drawing/2014/main" id="{1656A15A-5B55-AD48-BB98-C5D4F0C85AB9}"/>
                </a:ext>
              </a:extLst>
            </p:cNvPr>
            <p:cNvSpPr/>
            <p:nvPr/>
          </p:nvSpPr>
          <p:spPr>
            <a:xfrm>
              <a:off x="480255" y="7480379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209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5D15DF-34B4-6941-A4C8-30F6554CBEF8}"/>
              </a:ext>
            </a:extLst>
          </p:cNvPr>
          <p:cNvSpPr txBox="1"/>
          <p:nvPr/>
        </p:nvSpPr>
        <p:spPr>
          <a:xfrm>
            <a:off x="0" y="0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Figure S3</a:t>
            </a:r>
            <a:endParaRPr kumimoji="1" lang="ja-JP" altLang="en-US" sz="140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DCEABF4-9674-C040-9146-6E4ECC1B817E}"/>
              </a:ext>
            </a:extLst>
          </p:cNvPr>
          <p:cNvGrpSpPr/>
          <p:nvPr/>
        </p:nvGrpSpPr>
        <p:grpSpPr>
          <a:xfrm>
            <a:off x="394530" y="1900985"/>
            <a:ext cx="6049930" cy="5298034"/>
            <a:chOff x="394530" y="1900985"/>
            <a:chExt cx="6049930" cy="5298034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BC7832F5-02BC-DB41-8B5D-ECF149A75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1944" y="2116429"/>
              <a:ext cx="5152516" cy="5082590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EDA4427-3BA1-AE42-8EFC-7C87DD3E8824}"/>
                </a:ext>
              </a:extLst>
            </p:cNvPr>
            <p:cNvSpPr/>
            <p:nvPr/>
          </p:nvSpPr>
          <p:spPr>
            <a:xfrm>
              <a:off x="394534" y="2463755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#1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2E79D594-DEC2-5841-A3BD-8294D1BC44FF}"/>
                </a:ext>
              </a:extLst>
            </p:cNvPr>
            <p:cNvSpPr/>
            <p:nvPr/>
          </p:nvSpPr>
          <p:spPr>
            <a:xfrm>
              <a:off x="394533" y="3448542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#2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22CA386-F20C-2C4C-904F-D322636D67EE}"/>
                </a:ext>
              </a:extLst>
            </p:cNvPr>
            <p:cNvSpPr/>
            <p:nvPr/>
          </p:nvSpPr>
          <p:spPr>
            <a:xfrm>
              <a:off x="394532" y="4437137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#3</a:t>
              </a: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50F64AA7-7EB1-8741-9D19-5E2B3F85BCE5}"/>
                </a:ext>
              </a:extLst>
            </p:cNvPr>
            <p:cNvSpPr/>
            <p:nvPr/>
          </p:nvSpPr>
          <p:spPr>
            <a:xfrm>
              <a:off x="394531" y="5466611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#4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44B108BA-8719-0A44-B4AB-440F667B5248}"/>
                </a:ext>
              </a:extLst>
            </p:cNvPr>
            <p:cNvSpPr/>
            <p:nvPr/>
          </p:nvSpPr>
          <p:spPr>
            <a:xfrm>
              <a:off x="394530" y="6587764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#5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91227CF5-A9E7-EF48-8498-3BCCE616AE8B}"/>
                </a:ext>
              </a:extLst>
            </p:cNvPr>
            <p:cNvSpPr/>
            <p:nvPr/>
          </p:nvSpPr>
          <p:spPr>
            <a:xfrm>
              <a:off x="1896154" y="1900985"/>
              <a:ext cx="4251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Ours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0BFAA8D-FA0A-9142-86F1-E10FAADB6BF7}"/>
                </a:ext>
              </a:extLst>
            </p:cNvPr>
            <p:cNvSpPr/>
            <p:nvPr/>
          </p:nvSpPr>
          <p:spPr>
            <a:xfrm>
              <a:off x="3397773" y="1900985"/>
              <a:ext cx="74411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APACHE IV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6F3A352-4066-8D4F-B5B7-0F7F1D2EC5AA}"/>
                </a:ext>
              </a:extLst>
            </p:cNvPr>
            <p:cNvSpPr/>
            <p:nvPr/>
          </p:nvSpPr>
          <p:spPr>
            <a:xfrm>
              <a:off x="4901661" y="1900985"/>
              <a:ext cx="8018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APACHE </a:t>
              </a:r>
              <a:r>
                <a:rPr lang="en-US" altLang="ja-JP" sz="800" b="1" dirty="0" err="1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IVa</a:t>
              </a:r>
              <a:endParaRPr lang="en-US" altLang="ja-JP" sz="800" b="1" dirty="0">
                <a:solidFill>
                  <a:schemeClr val="tx1"/>
                </a:solidFill>
                <a:latin typeface="+mj-lt"/>
                <a:ea typeface="Hiragino Maru Gothic Pro W4" panose="020F0400000000000000" pitchFamily="34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873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729667-34C6-5E40-BB88-B4A06B14330F}"/>
              </a:ext>
            </a:extLst>
          </p:cNvPr>
          <p:cNvSpPr txBox="1"/>
          <p:nvPr/>
        </p:nvSpPr>
        <p:spPr>
          <a:xfrm>
            <a:off x="0" y="0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Figure S4</a:t>
            </a:r>
            <a:endParaRPr kumimoji="1" lang="ja-JP" altLang="en-US" sz="140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5862D15-72A9-094B-AA77-6E89FE0A9200}"/>
              </a:ext>
            </a:extLst>
          </p:cNvPr>
          <p:cNvGrpSpPr/>
          <p:nvPr/>
        </p:nvGrpSpPr>
        <p:grpSpPr>
          <a:xfrm>
            <a:off x="1417308" y="415637"/>
            <a:ext cx="3595310" cy="8312727"/>
            <a:chOff x="1281842" y="415637"/>
            <a:chExt cx="3595310" cy="8312727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DD6B19A3-0924-424C-8C25-E3F565603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0847" y="415637"/>
              <a:ext cx="2896305" cy="8312727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244EF314-8EC8-4549-8C17-F0C1C98084BB}"/>
                </a:ext>
              </a:extLst>
            </p:cNvPr>
            <p:cNvSpPr/>
            <p:nvPr/>
          </p:nvSpPr>
          <p:spPr>
            <a:xfrm>
              <a:off x="1281843" y="722793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#1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8CB4FE5-A4E7-0944-82DA-4973F754CD40}"/>
                </a:ext>
              </a:extLst>
            </p:cNvPr>
            <p:cNvSpPr/>
            <p:nvPr/>
          </p:nvSpPr>
          <p:spPr>
            <a:xfrm>
              <a:off x="1281843" y="1623339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#2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F67D5D0-1E16-F640-948E-9B6B41A0334B}"/>
                </a:ext>
              </a:extLst>
            </p:cNvPr>
            <p:cNvSpPr/>
            <p:nvPr/>
          </p:nvSpPr>
          <p:spPr>
            <a:xfrm>
              <a:off x="1281843" y="2494195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#3</a:t>
              </a: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A5249583-5F75-8F4C-8E26-D6E8B0B72E48}"/>
                </a:ext>
              </a:extLst>
            </p:cNvPr>
            <p:cNvSpPr/>
            <p:nvPr/>
          </p:nvSpPr>
          <p:spPr>
            <a:xfrm>
              <a:off x="1281843" y="3382865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#4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4D034AAF-7815-924F-8BBA-2A139BE3B80A}"/>
                </a:ext>
              </a:extLst>
            </p:cNvPr>
            <p:cNvSpPr/>
            <p:nvPr/>
          </p:nvSpPr>
          <p:spPr>
            <a:xfrm>
              <a:off x="1281842" y="4313902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#5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1C66BD0-7B74-7F4C-A964-A3A2BB3597B7}"/>
                </a:ext>
              </a:extLst>
            </p:cNvPr>
            <p:cNvSpPr/>
            <p:nvPr/>
          </p:nvSpPr>
          <p:spPr>
            <a:xfrm>
              <a:off x="1281842" y="5202572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#6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F362769-56CC-D645-8FD6-FB7C33C2D4DF}"/>
                </a:ext>
              </a:extLst>
            </p:cNvPr>
            <p:cNvSpPr/>
            <p:nvPr/>
          </p:nvSpPr>
          <p:spPr>
            <a:xfrm>
              <a:off x="1285447" y="6157361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#7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5CE5F64-BCED-5543-A82D-893793F30364}"/>
                </a:ext>
              </a:extLst>
            </p:cNvPr>
            <p:cNvSpPr/>
            <p:nvPr/>
          </p:nvSpPr>
          <p:spPr>
            <a:xfrm>
              <a:off x="1347564" y="7176659"/>
              <a:ext cx="68159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Integrated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E2A3976-A07E-9947-B27D-EA482B05D4EF}"/>
                </a:ext>
              </a:extLst>
            </p:cNvPr>
            <p:cNvSpPr/>
            <p:nvPr/>
          </p:nvSpPr>
          <p:spPr>
            <a:xfrm>
              <a:off x="1347563" y="8088235"/>
              <a:ext cx="70884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Imputation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09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AD6182-0BA5-8A41-BAF8-69A7E346B082}"/>
              </a:ext>
            </a:extLst>
          </p:cNvPr>
          <p:cNvSpPr txBox="1"/>
          <p:nvPr/>
        </p:nvSpPr>
        <p:spPr>
          <a:xfrm>
            <a:off x="0" y="0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Figure S5</a:t>
            </a:r>
            <a:endParaRPr kumimoji="1" lang="ja-JP" altLang="en-US" sz="140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7795A18-9579-E34E-A7FD-F37414C5F0E7}"/>
              </a:ext>
            </a:extLst>
          </p:cNvPr>
          <p:cNvGrpSpPr/>
          <p:nvPr/>
        </p:nvGrpSpPr>
        <p:grpSpPr>
          <a:xfrm>
            <a:off x="604508" y="481110"/>
            <a:ext cx="5759355" cy="8501255"/>
            <a:chOff x="604508" y="481110"/>
            <a:chExt cx="5759355" cy="8501255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69314B1-2BC6-594B-9242-371BECB1E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2398" y="669637"/>
              <a:ext cx="4921465" cy="8312728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8CCDE7D9-7B90-6A49-9FD3-48CA073D9943}"/>
                </a:ext>
              </a:extLst>
            </p:cNvPr>
            <p:cNvSpPr/>
            <p:nvPr/>
          </p:nvSpPr>
          <p:spPr>
            <a:xfrm>
              <a:off x="604509" y="976794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#1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C12147C-FFFF-5846-AC8C-F273B289AEF4}"/>
                </a:ext>
              </a:extLst>
            </p:cNvPr>
            <p:cNvSpPr/>
            <p:nvPr/>
          </p:nvSpPr>
          <p:spPr>
            <a:xfrm>
              <a:off x="604509" y="1877340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#2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9250C615-13CA-4545-986D-9291E471EE62}"/>
                </a:ext>
              </a:extLst>
            </p:cNvPr>
            <p:cNvSpPr/>
            <p:nvPr/>
          </p:nvSpPr>
          <p:spPr>
            <a:xfrm>
              <a:off x="604509" y="2748196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#3</a:t>
              </a: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5985CA1B-74F3-714E-ADC6-93459E542641}"/>
                </a:ext>
              </a:extLst>
            </p:cNvPr>
            <p:cNvSpPr/>
            <p:nvPr/>
          </p:nvSpPr>
          <p:spPr>
            <a:xfrm>
              <a:off x="604509" y="3636866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#4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21BFE328-20B7-C347-AA86-52D67B1D6377}"/>
                </a:ext>
              </a:extLst>
            </p:cNvPr>
            <p:cNvSpPr/>
            <p:nvPr/>
          </p:nvSpPr>
          <p:spPr>
            <a:xfrm>
              <a:off x="604508" y="4567903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#5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9DEF54B-687A-A04B-9BEF-EAC897FA7AF3}"/>
                </a:ext>
              </a:extLst>
            </p:cNvPr>
            <p:cNvSpPr/>
            <p:nvPr/>
          </p:nvSpPr>
          <p:spPr>
            <a:xfrm>
              <a:off x="604508" y="5456573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#6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780E929-772C-5945-A2CD-1F0C2914CA3B}"/>
                </a:ext>
              </a:extLst>
            </p:cNvPr>
            <p:cNvSpPr/>
            <p:nvPr/>
          </p:nvSpPr>
          <p:spPr>
            <a:xfrm>
              <a:off x="608113" y="6411362"/>
              <a:ext cx="81304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Subgroup #7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583C5170-56D0-9342-821F-E49F3CF8CC10}"/>
                </a:ext>
              </a:extLst>
            </p:cNvPr>
            <p:cNvSpPr/>
            <p:nvPr/>
          </p:nvSpPr>
          <p:spPr>
            <a:xfrm>
              <a:off x="670230" y="7430660"/>
              <a:ext cx="68159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Integrated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597EA05-0598-D94D-9D66-6A5E458684CC}"/>
                </a:ext>
              </a:extLst>
            </p:cNvPr>
            <p:cNvSpPr/>
            <p:nvPr/>
          </p:nvSpPr>
          <p:spPr>
            <a:xfrm>
              <a:off x="670229" y="8342236"/>
              <a:ext cx="70884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Imputation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1C580860-EA06-BB45-B747-B92B943A0481}"/>
                </a:ext>
              </a:extLst>
            </p:cNvPr>
            <p:cNvSpPr/>
            <p:nvPr/>
          </p:nvSpPr>
          <p:spPr>
            <a:xfrm>
              <a:off x="2064767" y="482781"/>
              <a:ext cx="4251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Ours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690515F9-703C-9C4D-B4B7-68045A7D141B}"/>
                </a:ext>
              </a:extLst>
            </p:cNvPr>
            <p:cNvSpPr/>
            <p:nvPr/>
          </p:nvSpPr>
          <p:spPr>
            <a:xfrm>
              <a:off x="3449653" y="481110"/>
              <a:ext cx="74411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APACHE IV</a:t>
              </a: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DE6D8783-349E-F94D-A21E-684CB8918205}"/>
                </a:ext>
              </a:extLst>
            </p:cNvPr>
            <p:cNvSpPr/>
            <p:nvPr/>
          </p:nvSpPr>
          <p:spPr>
            <a:xfrm>
              <a:off x="4752625" y="481110"/>
              <a:ext cx="80182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800" b="1" dirty="0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APACHE </a:t>
              </a:r>
              <a:r>
                <a:rPr lang="en-US" altLang="ja-JP" sz="800" b="1" dirty="0" err="1">
                  <a:solidFill>
                    <a:schemeClr val="tx1"/>
                  </a:solidFill>
                  <a:latin typeface="+mj-lt"/>
                  <a:ea typeface="Hiragino Maru Gothic Pro W4" panose="020F0400000000000000" pitchFamily="34" charset="-128"/>
                  <a:cs typeface="Times New Roman" panose="02020603050405020304" pitchFamily="18" charset="0"/>
                </a:rPr>
                <a:t>IVa</a:t>
              </a:r>
              <a:endParaRPr lang="en-US" altLang="ja-JP" sz="800" b="1" dirty="0">
                <a:solidFill>
                  <a:schemeClr val="tx1"/>
                </a:solidFill>
                <a:latin typeface="+mj-lt"/>
                <a:ea typeface="Hiragino Maru Gothic Pro W4" panose="020F0400000000000000" pitchFamily="34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466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17298</TotalTime>
  <Words>271</Words>
  <Application>Microsoft Macintosh PowerPoint</Application>
  <PresentationFormat>画面に合わせる (4:3)</PresentationFormat>
  <Paragraphs>75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Microsoft Office User</cp:lastModifiedBy>
  <cp:revision>280</cp:revision>
  <cp:lastPrinted>2019-06-20T02:55:57Z</cp:lastPrinted>
  <dcterms:modified xsi:type="dcterms:W3CDTF">2021-02-11T00:40:48Z</dcterms:modified>
</cp:coreProperties>
</file>