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38"/>
  </p:notesMasterIdLst>
  <p:sldIdLst>
    <p:sldId id="304" r:id="rId2"/>
    <p:sldId id="284" r:id="rId3"/>
    <p:sldId id="286" r:id="rId4"/>
    <p:sldId id="288" r:id="rId5"/>
    <p:sldId id="277" r:id="rId6"/>
    <p:sldId id="270" r:id="rId7"/>
    <p:sldId id="262" r:id="rId8"/>
    <p:sldId id="289" r:id="rId9"/>
    <p:sldId id="268" r:id="rId10"/>
    <p:sldId id="290" r:id="rId11"/>
    <p:sldId id="292" r:id="rId12"/>
    <p:sldId id="267" r:id="rId13"/>
    <p:sldId id="296" r:id="rId14"/>
    <p:sldId id="266" r:id="rId15"/>
    <p:sldId id="293" r:id="rId16"/>
    <p:sldId id="280" r:id="rId17"/>
    <p:sldId id="294" r:id="rId18"/>
    <p:sldId id="295" r:id="rId19"/>
    <p:sldId id="275" r:id="rId20"/>
    <p:sldId id="278" r:id="rId21"/>
    <p:sldId id="263" r:id="rId22"/>
    <p:sldId id="297" r:id="rId23"/>
    <p:sldId id="291" r:id="rId24"/>
    <p:sldId id="271" r:id="rId25"/>
    <p:sldId id="272" r:id="rId26"/>
    <p:sldId id="281" r:id="rId27"/>
    <p:sldId id="282" r:id="rId28"/>
    <p:sldId id="283" r:id="rId29"/>
    <p:sldId id="264" r:id="rId30"/>
    <p:sldId id="298" r:id="rId31"/>
    <p:sldId id="276" r:id="rId32"/>
    <p:sldId id="299" r:id="rId33"/>
    <p:sldId id="300" r:id="rId34"/>
    <p:sldId id="274" r:id="rId35"/>
    <p:sldId id="302" r:id="rId36"/>
    <p:sldId id="303" r:id="rId37"/>
  </p:sldIdLst>
  <p:sldSz cx="91440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3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7908"/>
    <p:restoredTop sz="71419"/>
  </p:normalViewPr>
  <p:slideViewPr>
    <p:cSldViewPr snapToGrid="0" snapToObjects="1">
      <p:cViewPr varScale="1">
        <p:scale>
          <a:sx n="58" d="100"/>
          <a:sy n="58" d="100"/>
        </p:scale>
        <p:origin x="168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CEA9B-8D15-6044-A8E0-A95F0CACCE9E}" type="datetimeFigureOut">
              <a:rPr lang="en-US" smtClean="0"/>
              <a:t>4/18/21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1143000"/>
            <a:ext cx="25717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53CF4F-8EC9-0E48-8468-7BE1D93139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571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S1. </a:t>
            </a:r>
            <a:r>
              <a:rPr lang="en-US" b="0" dirty="0"/>
              <a:t>Heat map of 9 traits used in multi-variate analysis. The red represents positive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cross-trait LD score regression, or highly positive correlated traits, and the blue represents negative cross-trait LD score regression, or highly negative correlated traits. * in the upper left corner of each box indicates traits were significantly correlated with a p&lt;0.05. Abbreviations: PAD, peripheral artery disease; CAD, coronary artery disease; BMI, body mass index; T2D, type 2 diabetes; SMK, smoking; HDL, high density lipoprotein; LDL, low density lipoprotein; TG, triglycerides; TC, total cholesterol.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0822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S10</a:t>
            </a:r>
            <a:r>
              <a:rPr lang="en-US" dirty="0"/>
              <a:t>. SATB1 locus. Pleiotropic signal between PAD and CAD at the SATB1 locus with a lead SNP of rs9826966.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188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Figure S11</a:t>
            </a:r>
            <a:r>
              <a:rPr lang="en-US" dirty="0"/>
              <a:t>. PLPL3 locus. Pleiotropic signal between PAD, CAD, and BMI at the PLPL3 locus with a lead SNP of rs2076211. PAD, CAD, and BMI data were conditioned on the SNPs rs34123977, rs2179559, and rs71330735 to achieve a conditional posterior probability of colocalization &gt;0.8. This locus was also detected in the PAD, CAD, and LDL scan.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8073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S12</a:t>
            </a:r>
            <a:r>
              <a:rPr lang="en-US" dirty="0"/>
              <a:t>. LRCH1 locus. Pleiotropic signal between PAD, CAD, and HDL at the LRCH1 locus with a lead SNP of rs9526214. PAD, CAD, and HDL data were conditioned on the SNP rs9316223 to achieve a conditional posterior probability of colocalization &gt;0.8. The 3</a:t>
            </a:r>
            <a:r>
              <a:rPr lang="en-US" baseline="30000" dirty="0"/>
              <a:t>rd</a:t>
            </a:r>
            <a:r>
              <a:rPr lang="en-US" dirty="0"/>
              <a:t> panel shows the association peak of the </a:t>
            </a:r>
            <a:r>
              <a:rPr lang="en-US" dirty="0" err="1"/>
              <a:t>GTEx</a:t>
            </a:r>
            <a:r>
              <a:rPr lang="en-US" dirty="0"/>
              <a:t> v8 </a:t>
            </a:r>
            <a:r>
              <a:rPr lang="en-US" dirty="0" err="1"/>
              <a:t>eQTL</a:t>
            </a:r>
            <a:r>
              <a:rPr lang="en-US" dirty="0"/>
              <a:t> data for the gene LRCH1 in tibial artery tissue.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2449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S13</a:t>
            </a:r>
            <a:r>
              <a:rPr lang="en-US" dirty="0"/>
              <a:t>. PLPL3 locus. Pleiotropic signal between PAD, CAD, and LDL at the PLPL3 locus with a lead SNP of rs2076211. PAD, CAD, and LDL data were conditioned on the SNPs rs34123977 and rs9614207 to achieve a conditional posterior probability of colocalization &gt;0.8. This locus was also detected in the PAD, CAD, and BMI scan.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3119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S14</a:t>
            </a:r>
            <a:r>
              <a:rPr lang="en-US" dirty="0"/>
              <a:t>. HEM3 locus. Pleiotropic signal between PAD, CAD, and SMK at the HEM3 locus with a lead SNP of rs1006195. The bottom left panel and the 4 panels on the right show the association peak for each gene </a:t>
            </a:r>
            <a:r>
              <a:rPr lang="en-US" dirty="0" err="1"/>
              <a:t>eQTL</a:t>
            </a:r>
            <a:r>
              <a:rPr lang="en-US" dirty="0"/>
              <a:t> detected from </a:t>
            </a:r>
            <a:r>
              <a:rPr lang="en-US" dirty="0" err="1"/>
              <a:t>GTEx</a:t>
            </a:r>
            <a:r>
              <a:rPr lang="en-US" dirty="0"/>
              <a:t> v8: </a:t>
            </a:r>
            <a:r>
              <a:rPr lang="en-US" sz="1200" dirty="0"/>
              <a:t>ENSG00000271751</a:t>
            </a:r>
            <a:r>
              <a:rPr lang="en-US" dirty="0"/>
              <a:t> in aortic artery, </a:t>
            </a:r>
            <a:r>
              <a:rPr lang="en-US" sz="1200" dirty="0"/>
              <a:t>ENSG00000272186</a:t>
            </a:r>
            <a:r>
              <a:rPr lang="en-US" dirty="0"/>
              <a:t> in whole blood, </a:t>
            </a:r>
            <a:r>
              <a:rPr lang="en-US" sz="1200" dirty="0"/>
              <a:t>HMBS in aortic artery, SLC37A4 in aortic artery, </a:t>
            </a:r>
            <a:r>
              <a:rPr lang="en-US" dirty="0"/>
              <a:t>and </a:t>
            </a:r>
            <a:r>
              <a:rPr lang="en-US" sz="1200" dirty="0"/>
              <a:t>VPS11</a:t>
            </a:r>
            <a:r>
              <a:rPr lang="en-US" dirty="0"/>
              <a:t> in the heart left ventricle tissue.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1451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Figure S15</a:t>
            </a:r>
            <a:r>
              <a:rPr lang="en-US" dirty="0"/>
              <a:t>. ZN268 locus. Pleiotropic signal between PAD, CAD, and SMK at the ZN268 locus with a lead SNP of rs61960706.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3687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S16</a:t>
            </a:r>
            <a:r>
              <a:rPr lang="en-US" dirty="0"/>
              <a:t>. SPP2C locus. Pleiotropic signal between PAD, CAD, and T2D at the SPP2C locus with a lead SNP of rs55660209.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102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S17</a:t>
            </a:r>
            <a:r>
              <a:rPr lang="en-US" dirty="0"/>
              <a:t>. SATB1 locus. Pleiotropic signal between PAD, CAD, and T2D at the SATB1 locus with a lead SNP of rs9845140.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024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S18</a:t>
            </a:r>
            <a:r>
              <a:rPr lang="en-US" dirty="0"/>
              <a:t>. TMM18 locus. Pleiotropic signal between PAD, CAD, and TG at the TMM18 locus with a lead SNP of rs2867113. PAD, CAD, and TG data were conditioned on the SNPs rs10180960, rs2685263, rs6728929, rs142804281, and rs11683176 to achieve a conditional posterior probability of colocalization &gt;0.8.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2717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S19</a:t>
            </a:r>
            <a:r>
              <a:rPr lang="en-US" dirty="0"/>
              <a:t>. SAMD8 locus. Pleiotropic signal between PAD, CAD, and TG at the SAMD8 locus with a lead SNP of rs9299525. The 4 panels on the right show the association peak for each gene </a:t>
            </a:r>
            <a:r>
              <a:rPr lang="en-US" dirty="0" err="1"/>
              <a:t>eQTL</a:t>
            </a:r>
            <a:r>
              <a:rPr lang="en-US" dirty="0"/>
              <a:t> detected from </a:t>
            </a:r>
            <a:r>
              <a:rPr lang="en-US" dirty="0" err="1"/>
              <a:t>GTEx</a:t>
            </a:r>
            <a:r>
              <a:rPr lang="en-US" dirty="0"/>
              <a:t> v8: </a:t>
            </a:r>
            <a:r>
              <a:rPr lang="en-US" sz="1200" dirty="0"/>
              <a:t>COMTD1</a:t>
            </a:r>
            <a:r>
              <a:rPr lang="en-US" dirty="0"/>
              <a:t> in whole blood, </a:t>
            </a:r>
            <a:r>
              <a:rPr lang="en-US" sz="1200" dirty="0"/>
              <a:t>DUPD1</a:t>
            </a:r>
            <a:r>
              <a:rPr lang="en-US" dirty="0"/>
              <a:t> in heart left ventricle tissue, </a:t>
            </a:r>
            <a:r>
              <a:rPr lang="en-US" sz="1200" dirty="0"/>
              <a:t>DUSP13 in skeletal muscle tissue, and ENSG00000237882 in skeletal muscle tissue. 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139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S2</a:t>
            </a:r>
            <a:r>
              <a:rPr lang="en-US" dirty="0"/>
              <a:t>. OPN5 locus. Pleiotropic signal between PAD and BMI at the OPN5 locus with a lead SNP of rs9381618. Both PAD and BMI data were conditioned on the SNPs rs16876132 and rs7451940 to achieve a conditional posterior probability of colocalization &gt;0.8.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7463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S20</a:t>
            </a:r>
            <a:r>
              <a:rPr lang="en-US" dirty="0"/>
              <a:t>. BPTF locus. Pleiotropic signal between PAD and LDL at the BPTF locus with a lead SNP of rs12602912. Both PAD and LDL data were conditioned on the SNP rs7224860 to achieve a conditional posterior probability of colocalization &gt;0.8. The bottom left and 3 right panels show the association peak for each gene </a:t>
            </a:r>
            <a:r>
              <a:rPr lang="en-US" dirty="0" err="1"/>
              <a:t>eQTL</a:t>
            </a:r>
            <a:r>
              <a:rPr lang="en-US" dirty="0"/>
              <a:t> detected from </a:t>
            </a:r>
            <a:r>
              <a:rPr lang="en-US" dirty="0" err="1"/>
              <a:t>GTEx</a:t>
            </a:r>
            <a:r>
              <a:rPr lang="en-US" dirty="0"/>
              <a:t> v8: BPTF in heart atrial appendage tissue, ENSG00000237854 in brain frontal cortex BA, ENSG00000265055 in tibial artery tissue, and KPNA2 in the caudate basal ganglia.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3392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S21</a:t>
            </a:r>
            <a:r>
              <a:rPr lang="en-US" dirty="0"/>
              <a:t>. PCSK6 locus. Pleiotropic signal between PAD and LDL at the PCSK6 locus with a lead SNP of rs1531817. The 3</a:t>
            </a:r>
            <a:r>
              <a:rPr lang="en-US" baseline="30000" dirty="0"/>
              <a:t>rd</a:t>
            </a:r>
            <a:r>
              <a:rPr lang="en-US" dirty="0"/>
              <a:t> panel shows the association peak of </a:t>
            </a:r>
            <a:r>
              <a:rPr lang="en-US" dirty="0" err="1"/>
              <a:t>sQTL</a:t>
            </a:r>
            <a:r>
              <a:rPr lang="en-US" dirty="0"/>
              <a:t> data for the gene PCSK6 in liver tissue.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0052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S22</a:t>
            </a:r>
            <a:r>
              <a:rPr lang="en-US" dirty="0"/>
              <a:t>. S4A8 locus. Pleiotropic signal between PAD and LDL at the S4A8 locus with a lead SNP of rs9795910. This locus was also detected in the PAD TC scan.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6833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S23</a:t>
            </a:r>
            <a:r>
              <a:rPr lang="en-US" dirty="0"/>
              <a:t>. KPCD1 locus. Pleiotropic signal between PAD and SMK at the KPCD1 locus with a lead SNP of rs10149845. PAD and SMK data were conditioned on the SNP rs118049178 to achieve a conditional posterior probability of colocalization &gt;0.8.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8430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S24</a:t>
            </a:r>
            <a:r>
              <a:rPr lang="en-US" dirty="0"/>
              <a:t>. MPPD2 locus. Pleiotropic signal between PAD and T2D at the MPPD2 locus with a lead SNP of rs1765131. Both PAD and T2D data were conditioned on the SNPs rs7125524, rs10835690, and rs78132205 to achieve a conditional posterior probability of colocalization &gt;0.8. The bottom left and 3 right panels show the association peak for each gene </a:t>
            </a:r>
            <a:r>
              <a:rPr lang="en-US" dirty="0" err="1"/>
              <a:t>eQTL</a:t>
            </a:r>
            <a:r>
              <a:rPr lang="en-US" dirty="0"/>
              <a:t> detected from </a:t>
            </a:r>
            <a:r>
              <a:rPr lang="en-US" dirty="0" err="1"/>
              <a:t>GTEx</a:t>
            </a:r>
            <a:r>
              <a:rPr lang="en-US" dirty="0"/>
              <a:t> v8: </a:t>
            </a:r>
            <a:r>
              <a:rPr lang="en-US" sz="1200" dirty="0"/>
              <a:t>ARL14EP</a:t>
            </a:r>
            <a:r>
              <a:rPr lang="en-US" dirty="0"/>
              <a:t> in </a:t>
            </a:r>
            <a:r>
              <a:rPr lang="en-US" sz="1200" dirty="0"/>
              <a:t>Spleen </a:t>
            </a:r>
            <a:r>
              <a:rPr lang="en-US" dirty="0"/>
              <a:t>tissue, </a:t>
            </a:r>
            <a:r>
              <a:rPr lang="en-US" sz="1200" dirty="0"/>
              <a:t>ENSG00000242353</a:t>
            </a:r>
            <a:r>
              <a:rPr lang="en-US" dirty="0"/>
              <a:t> in pituitary, </a:t>
            </a:r>
            <a:r>
              <a:rPr lang="en-US" sz="1200" dirty="0"/>
              <a:t>KCNA4</a:t>
            </a:r>
            <a:r>
              <a:rPr lang="en-US" dirty="0"/>
              <a:t> in brain cerebellum tissue, and </a:t>
            </a:r>
            <a:r>
              <a:rPr lang="en-US" sz="1200" dirty="0"/>
              <a:t>LINC01616</a:t>
            </a:r>
            <a:r>
              <a:rPr lang="en-US" dirty="0"/>
              <a:t> in brain cerebellum tissue.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55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S25</a:t>
            </a:r>
            <a:r>
              <a:rPr lang="en-US" dirty="0"/>
              <a:t>. ARL17 locus. Pleiotropic signal between PAD and T2D at the ARL17 locus with a lead SNP of rs2458203. The 2 bottom left and 4 right panels show the association peak for each gene </a:t>
            </a:r>
            <a:r>
              <a:rPr lang="en-US" dirty="0" err="1"/>
              <a:t>eQTL</a:t>
            </a:r>
            <a:r>
              <a:rPr lang="en-US" dirty="0"/>
              <a:t> detected from </a:t>
            </a:r>
            <a:r>
              <a:rPr lang="en-US" dirty="0" err="1"/>
              <a:t>GTEx</a:t>
            </a:r>
            <a:r>
              <a:rPr lang="en-US" dirty="0"/>
              <a:t> v8: </a:t>
            </a:r>
            <a:r>
              <a:rPr lang="en-US" sz="1200" dirty="0"/>
              <a:t>ENSG00000131484</a:t>
            </a:r>
            <a:r>
              <a:rPr lang="en-US" dirty="0"/>
              <a:t> in </a:t>
            </a:r>
            <a:r>
              <a:rPr lang="en-US" sz="1200" dirty="0"/>
              <a:t>spleen </a:t>
            </a:r>
            <a:r>
              <a:rPr lang="en-US" dirty="0"/>
              <a:t>tissue, </a:t>
            </a:r>
            <a:r>
              <a:rPr lang="en-US" sz="1200" dirty="0"/>
              <a:t>ENSG00000263142</a:t>
            </a:r>
            <a:r>
              <a:rPr lang="en-US" dirty="0"/>
              <a:t> in esophagus mucosa, </a:t>
            </a:r>
            <a:r>
              <a:rPr lang="en-US" sz="1200" dirty="0"/>
              <a:t>ENSG00000267344 in suprapubic skin not exposed to sun, KANSL1-AS1 in pancreas tissue, LRRC37A in aortic artery, and LRRC37A2 in skeletal muscle.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3327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Figure S26</a:t>
            </a:r>
            <a:r>
              <a:rPr lang="en-US" dirty="0"/>
              <a:t>. SATB1 locus. Pleiotropic signal between PAD and T2D at the SATB1 locus with a lead SNP of rs4269101.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8266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S27</a:t>
            </a:r>
            <a:r>
              <a:rPr lang="en-US" dirty="0"/>
              <a:t>. L2HDH locus. Pleiotropic signal between PAD and T2D at the L2HDH locus with a lead SNP of rs72683923.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8898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S28</a:t>
            </a:r>
            <a:r>
              <a:rPr lang="en-US" dirty="0"/>
              <a:t>. ZN536 locus. Pleiotropic signal between PAD and T2D at the ZN536 locus with a lead SNP of rs73022871. Both PAD and T2D data were conditioned on the SNPs rs138985581 and rs17628099 to achieve a conditional posterior probability of colocalization &gt;0.8.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1979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S29</a:t>
            </a:r>
            <a:r>
              <a:rPr lang="en-US" dirty="0"/>
              <a:t>. SORC3 locus. Pleiotropic signal between PAD and TC at the SORC3 locus with a lead SNP of rs11599236. The 3</a:t>
            </a:r>
            <a:r>
              <a:rPr lang="en-US" baseline="30000" dirty="0"/>
              <a:t>rd</a:t>
            </a:r>
            <a:r>
              <a:rPr lang="en-US" dirty="0"/>
              <a:t> panel shows the association peak of </a:t>
            </a:r>
            <a:r>
              <a:rPr lang="en-US" dirty="0" err="1"/>
              <a:t>eQTL</a:t>
            </a:r>
            <a:r>
              <a:rPr lang="en-US" dirty="0"/>
              <a:t> </a:t>
            </a:r>
            <a:r>
              <a:rPr lang="en-US" dirty="0" err="1"/>
              <a:t>GTEx</a:t>
            </a:r>
            <a:r>
              <a:rPr lang="en-US" dirty="0"/>
              <a:t> v8 data for the gene SORC3 in pituitary tissue.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527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S3</a:t>
            </a:r>
            <a:r>
              <a:rPr lang="en-US" dirty="0"/>
              <a:t>. LTOR3 locus. Pleiotropic signal between PAD and BMI at the LTOR3 locus with a lead SNP of rs185238112. Both PAD and BMI data were conditioned on the SNP rs62306082 to achieve a conditional posterior probability of colocalization &gt;0.8.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2112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S30</a:t>
            </a:r>
            <a:r>
              <a:rPr lang="en-US" dirty="0"/>
              <a:t>. S4A8 locus. Pleiotropic signal between PAD and TC at the S4A8 locus with a lead SNP of rs9795910. This locus was also detected in the PAD LDL scan.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0483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Figure S31</a:t>
            </a:r>
            <a:r>
              <a:rPr lang="en-US" dirty="0"/>
              <a:t>. OR4CD locus. Pleiotropic signal between PAD and TG at the OR4CD locus with a lead SNP of rs10839321. The bottom 2 panels show the association peak for each gene </a:t>
            </a:r>
            <a:r>
              <a:rPr lang="en-US" dirty="0" err="1"/>
              <a:t>eQTL</a:t>
            </a:r>
            <a:r>
              <a:rPr lang="en-US" dirty="0"/>
              <a:t> detected from </a:t>
            </a:r>
            <a:r>
              <a:rPr lang="en-US" dirty="0" err="1"/>
              <a:t>GTEx</a:t>
            </a:r>
            <a:r>
              <a:rPr lang="en-US" dirty="0"/>
              <a:t> v8: ENSG00000214883 in testis tissue and LOC441601 in heart left ventricle tissue.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86654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S32</a:t>
            </a:r>
            <a:r>
              <a:rPr lang="en-US" dirty="0"/>
              <a:t>. NUP85 locus. Pleiotropic signal between PAD and TG at the NUP85 locus with a lead SNP of rs2291031. Both PAD and TG data were conditioned on the SNPs rs141786503 and rs113613492 to achieve a conditional posterior probability of colocalization &gt;0.8.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77246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Figure S33</a:t>
            </a:r>
            <a:r>
              <a:rPr lang="en-US" dirty="0"/>
              <a:t>. ATG7 locus. Pleiotropic signal between PAD and TG at the ATG7 locus with a lead SNP of rs2606736.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4016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Figure S34</a:t>
            </a:r>
            <a:r>
              <a:rPr lang="en-US" dirty="0"/>
              <a:t>. ATAD5 locus. Pleiotropic signal between PAD and TG at the ATAD5 locus with a lead SNP of rs7342938. The bottom 2 panels show the association peak for each gene </a:t>
            </a:r>
            <a:r>
              <a:rPr lang="en-US" dirty="0" err="1"/>
              <a:t>eQTL</a:t>
            </a:r>
            <a:r>
              <a:rPr lang="en-US" dirty="0"/>
              <a:t> detected from </a:t>
            </a:r>
            <a:r>
              <a:rPr lang="en-US" dirty="0" err="1"/>
              <a:t>GTEx</a:t>
            </a:r>
            <a:r>
              <a:rPr lang="en-US" dirty="0"/>
              <a:t> v8: ENSG00000248121 in suprapubic non-sun exposed skin and ENSG00000250462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02202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S35</a:t>
            </a:r>
            <a:r>
              <a:rPr lang="en-US" dirty="0"/>
              <a:t>. VDAC2 locus pleiotropic signal between PAD and CAD has no evidence of SMK association.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3477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Figure S36</a:t>
            </a:r>
            <a:r>
              <a:rPr lang="en-US"/>
              <a:t>. </a:t>
            </a:r>
            <a:r>
              <a:rPr lang="en-US" dirty="0"/>
              <a:t>PCSK6 locus pleiotropic signal between PAD and LDL conditioned on the recently identified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coding variant rs34631529 in an LDL GWAS. The PAD signal was largely unchanged. </a:t>
            </a:r>
            <a:r>
              <a:rPr lang="en-US" dirty="0"/>
              <a:t>This SNP was not present in LDL data.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253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S4</a:t>
            </a:r>
            <a:r>
              <a:rPr lang="en-US" dirty="0"/>
              <a:t>. CDKL1 locus. Pleiotropic signal between PAD and BMI at the CDKL1 locus with a lead SNP of rs11570792.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954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Figure S5</a:t>
            </a:r>
            <a:r>
              <a:rPr lang="en-US" dirty="0"/>
              <a:t>. CBPC2 locus. Pleiotropic signal between PAD and CAD at the CBPC2 locus with a lead SNP of rs11602961. Both PAD and CAD data were conditioned on the SNP rs116869426 to achieve a conditional posterior probability of colocalization &gt;0.8. The bottom 3</a:t>
            </a:r>
            <a:r>
              <a:rPr lang="en-US" baseline="30000" dirty="0"/>
              <a:t>rd</a:t>
            </a:r>
            <a:r>
              <a:rPr lang="en-US" dirty="0"/>
              <a:t> and 4</a:t>
            </a:r>
            <a:r>
              <a:rPr lang="en-US" baseline="30000" dirty="0"/>
              <a:t>th</a:t>
            </a:r>
            <a:r>
              <a:rPr lang="en-US" dirty="0"/>
              <a:t> panel show the association peak for each gene </a:t>
            </a:r>
            <a:r>
              <a:rPr lang="en-US" dirty="0" err="1"/>
              <a:t>eQTL</a:t>
            </a:r>
            <a:r>
              <a:rPr lang="en-US" dirty="0"/>
              <a:t> detected from </a:t>
            </a:r>
            <a:r>
              <a:rPr lang="en-US" dirty="0" err="1"/>
              <a:t>GTEx</a:t>
            </a:r>
            <a:r>
              <a:rPr lang="en-US" dirty="0"/>
              <a:t> v8: FAM180B in subcutaneous adipose tissue and PTPMT1 in esophagus muscularis tissue.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766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S6</a:t>
            </a:r>
            <a:r>
              <a:rPr lang="en-US" dirty="0"/>
              <a:t>. NFAT5 locus. Pleiotropic signal between PAD and CAD at the NFAT5 locus with a lead SNP of rs1364063. The 3</a:t>
            </a:r>
            <a:r>
              <a:rPr lang="en-US" baseline="30000" dirty="0"/>
              <a:t>rd</a:t>
            </a:r>
            <a:r>
              <a:rPr lang="en-US" dirty="0"/>
              <a:t> panel shows the association peak of the </a:t>
            </a:r>
            <a:r>
              <a:rPr lang="en-US" dirty="0" err="1"/>
              <a:t>GTEx</a:t>
            </a:r>
            <a:r>
              <a:rPr lang="en-US" dirty="0"/>
              <a:t> v8 </a:t>
            </a:r>
            <a:r>
              <a:rPr lang="en-US" dirty="0" err="1"/>
              <a:t>eQTL</a:t>
            </a:r>
            <a:r>
              <a:rPr lang="en-US" dirty="0"/>
              <a:t> data for the gene CLEC18A in adipose subcutaneous tissue.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1622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S7</a:t>
            </a:r>
            <a:r>
              <a:rPr lang="en-US" dirty="0"/>
              <a:t>. VDAC2 locus. Pleiotropic signal between PAD and CAD at the VDAC2 locus with a lead SNP of rs7088974. The bottom 3 panels show the association peak for each gene </a:t>
            </a:r>
            <a:r>
              <a:rPr lang="en-US" dirty="0" err="1"/>
              <a:t>eQTL</a:t>
            </a:r>
            <a:r>
              <a:rPr lang="en-US" dirty="0"/>
              <a:t> detected from </a:t>
            </a:r>
            <a:r>
              <a:rPr lang="en-US" dirty="0" err="1"/>
              <a:t>GTEx</a:t>
            </a:r>
            <a:r>
              <a:rPr lang="en-US" dirty="0"/>
              <a:t> v8: VDAC2 in aortic artery, COMTD1 in whole blood, and DUSP13 in skeletal muscle tissue.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487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S8</a:t>
            </a:r>
            <a:r>
              <a:rPr lang="en-US" dirty="0"/>
              <a:t>. TF7L2 locus. Pleiotropic signal between PAD and CAD at the TF7L2 locus with a lead SNP of rs7901695. Both PAD and CAD data were conditioned on the SNP rs57225583 to achieve a conditional posterior probability of colocalization &gt;0.8.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4278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Figure S9</a:t>
            </a:r>
            <a:r>
              <a:rPr lang="en-US" dirty="0"/>
              <a:t>. CTGE1/CTGE2 locus. Pleiotropic signal between PAD and CAD at the CTGE1/CTGE2 locus with a lead SNP of rs948386. Both PAD and CAD data were conditioned on the SNPs rs112091464 and rs6507183 to achieve a conditional posterior probability of colocalization &gt;0.8. The 3</a:t>
            </a:r>
            <a:r>
              <a:rPr lang="en-US" baseline="30000" dirty="0"/>
              <a:t>rd</a:t>
            </a:r>
            <a:r>
              <a:rPr lang="en-US" dirty="0"/>
              <a:t> panel shows the association peak of the </a:t>
            </a:r>
            <a:r>
              <a:rPr lang="en-US" dirty="0" err="1"/>
              <a:t>GTEx</a:t>
            </a:r>
            <a:r>
              <a:rPr lang="en-US" dirty="0"/>
              <a:t> v8 </a:t>
            </a:r>
            <a:r>
              <a:rPr lang="en-US" dirty="0" err="1"/>
              <a:t>eQTL</a:t>
            </a:r>
            <a:r>
              <a:rPr lang="en-US" dirty="0"/>
              <a:t> data for the gene ENSG00000265939 in transverse colon tissue.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53CF4F-8EC9-0E48-8468-7BE1D93139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472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95781"/>
            <a:ext cx="7772400" cy="382016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763261"/>
            <a:ext cx="6858000" cy="264921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C7625-72CB-874C-A10E-3C9F79C22EA7}" type="datetimeFigureOut">
              <a:rPr lang="en-US" smtClean="0"/>
              <a:t>4/18/21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6D01-1AB3-9B40-ABE9-C5C4C2166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25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C7625-72CB-874C-A10E-3C9F79C22EA7}" type="datetimeFigureOut">
              <a:rPr lang="en-US" smtClean="0"/>
              <a:t>4/18/21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6D01-1AB3-9B40-ABE9-C5C4C2166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72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584200"/>
            <a:ext cx="1971675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584200"/>
            <a:ext cx="5800725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C7625-72CB-874C-A10E-3C9F79C22EA7}" type="datetimeFigureOut">
              <a:rPr lang="en-US" smtClean="0"/>
              <a:t>4/18/21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6D01-1AB3-9B40-ABE9-C5C4C2166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269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C7625-72CB-874C-A10E-3C9F79C22EA7}" type="datetimeFigureOut">
              <a:rPr lang="en-US" smtClean="0"/>
              <a:t>4/18/21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6D01-1AB3-9B40-ABE9-C5C4C2166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918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735583"/>
            <a:ext cx="7886700" cy="45643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7343143"/>
            <a:ext cx="7886700" cy="24002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C7625-72CB-874C-A10E-3C9F79C22EA7}" type="datetimeFigureOut">
              <a:rPr lang="en-US" smtClean="0"/>
              <a:t>4/18/21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6D01-1AB3-9B40-ABE9-C5C4C2166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921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921000"/>
            <a:ext cx="388620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921000"/>
            <a:ext cx="388620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C7625-72CB-874C-A10E-3C9F79C22EA7}" type="datetimeFigureOut">
              <a:rPr lang="en-US" smtClean="0"/>
              <a:t>4/18/21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6D01-1AB3-9B40-ABE9-C5C4C2166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530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84202"/>
            <a:ext cx="7886700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689861"/>
            <a:ext cx="3868340" cy="131825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4008120"/>
            <a:ext cx="3868340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689861"/>
            <a:ext cx="3887391" cy="131825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4008120"/>
            <a:ext cx="3887391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C7625-72CB-874C-A10E-3C9F79C22EA7}" type="datetimeFigureOut">
              <a:rPr lang="en-US" smtClean="0"/>
              <a:t>4/18/21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6D01-1AB3-9B40-ABE9-C5C4C2166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347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C7625-72CB-874C-A10E-3C9F79C22EA7}" type="datetimeFigureOut">
              <a:rPr lang="en-US" smtClean="0"/>
              <a:t>4/18/21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6D01-1AB3-9B40-ABE9-C5C4C2166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299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C7625-72CB-874C-A10E-3C9F79C22EA7}" type="datetimeFigureOut">
              <a:rPr lang="en-US" smtClean="0"/>
              <a:t>4/18/21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6D01-1AB3-9B40-ABE9-C5C4C2166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204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31520"/>
            <a:ext cx="2949178" cy="256032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579882"/>
            <a:ext cx="4629150" cy="7797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3291840"/>
            <a:ext cx="2949178" cy="609854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C7625-72CB-874C-A10E-3C9F79C22EA7}" type="datetimeFigureOut">
              <a:rPr lang="en-US" smtClean="0"/>
              <a:t>4/18/21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6D01-1AB3-9B40-ABE9-C5C4C2166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36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31520"/>
            <a:ext cx="2949178" cy="256032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579882"/>
            <a:ext cx="4629150" cy="779780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3291840"/>
            <a:ext cx="2949178" cy="609854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C7625-72CB-874C-A10E-3C9F79C22EA7}" type="datetimeFigureOut">
              <a:rPr lang="en-US" smtClean="0"/>
              <a:t>4/18/21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6D01-1AB3-9B40-ABE9-C5C4C2166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007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584202"/>
            <a:ext cx="7886700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921000"/>
            <a:ext cx="7886700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10170162"/>
            <a:ext cx="205740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C7625-72CB-874C-A10E-3C9F79C22EA7}" type="datetimeFigureOut">
              <a:rPr lang="en-US" smtClean="0"/>
              <a:t>4/18/21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10170162"/>
            <a:ext cx="308610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10170162"/>
            <a:ext cx="205740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66D01-1AB3-9B40-ABE9-C5C4C2166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emf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image" Target="../media/image38.emf"/><Relationship Id="rId7" Type="http://schemas.openxmlformats.org/officeDocument/2006/relationships/image" Target="../media/image4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10" Type="http://schemas.openxmlformats.org/officeDocument/2006/relationships/image" Target="../media/image45.emf"/><Relationship Id="rId4" Type="http://schemas.openxmlformats.org/officeDocument/2006/relationships/image" Target="../media/image39.emf"/><Relationship Id="rId9" Type="http://schemas.openxmlformats.org/officeDocument/2006/relationships/image" Target="../media/image4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emf"/><Relationship Id="rId4" Type="http://schemas.openxmlformats.org/officeDocument/2006/relationships/image" Target="../media/image5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emf"/><Relationship Id="rId4" Type="http://schemas.openxmlformats.org/officeDocument/2006/relationships/image" Target="../media/image56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emf"/><Relationship Id="rId3" Type="http://schemas.openxmlformats.org/officeDocument/2006/relationships/image" Target="../media/image58.emf"/><Relationship Id="rId7" Type="http://schemas.openxmlformats.org/officeDocument/2006/relationships/image" Target="../media/image6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emf"/><Relationship Id="rId5" Type="http://schemas.openxmlformats.org/officeDocument/2006/relationships/image" Target="../media/image60.emf"/><Relationship Id="rId4" Type="http://schemas.openxmlformats.org/officeDocument/2006/relationships/image" Target="../media/image59.emf"/><Relationship Id="rId9" Type="http://schemas.openxmlformats.org/officeDocument/2006/relationships/image" Target="../media/image6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emf"/><Relationship Id="rId3" Type="http://schemas.openxmlformats.org/officeDocument/2006/relationships/image" Target="../media/image65.emf"/><Relationship Id="rId7" Type="http://schemas.openxmlformats.org/officeDocument/2006/relationships/image" Target="../media/image69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emf"/><Relationship Id="rId5" Type="http://schemas.openxmlformats.org/officeDocument/2006/relationships/image" Target="../media/image67.emf"/><Relationship Id="rId4" Type="http://schemas.openxmlformats.org/officeDocument/2006/relationships/image" Target="../media/image6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emf"/><Relationship Id="rId4" Type="http://schemas.openxmlformats.org/officeDocument/2006/relationships/image" Target="../media/image7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emf"/><Relationship Id="rId3" Type="http://schemas.openxmlformats.org/officeDocument/2006/relationships/image" Target="../media/image78.emf"/><Relationship Id="rId7" Type="http://schemas.openxmlformats.org/officeDocument/2006/relationships/image" Target="../media/image82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emf"/><Relationship Id="rId5" Type="http://schemas.openxmlformats.org/officeDocument/2006/relationships/image" Target="../media/image80.emf"/><Relationship Id="rId4" Type="http://schemas.openxmlformats.org/officeDocument/2006/relationships/image" Target="../media/image79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emf"/><Relationship Id="rId3" Type="http://schemas.openxmlformats.org/officeDocument/2006/relationships/image" Target="../media/image84.emf"/><Relationship Id="rId7" Type="http://schemas.openxmlformats.org/officeDocument/2006/relationships/image" Target="../media/image88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emf"/><Relationship Id="rId11" Type="http://schemas.openxmlformats.org/officeDocument/2006/relationships/image" Target="../media/image4.png"/><Relationship Id="rId5" Type="http://schemas.openxmlformats.org/officeDocument/2006/relationships/image" Target="../media/image86.emf"/><Relationship Id="rId10" Type="http://schemas.openxmlformats.org/officeDocument/2006/relationships/image" Target="../media/image91.emf"/><Relationship Id="rId4" Type="http://schemas.openxmlformats.org/officeDocument/2006/relationships/image" Target="../media/image85.emf"/><Relationship Id="rId9" Type="http://schemas.openxmlformats.org/officeDocument/2006/relationships/image" Target="../media/image90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emf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emf"/><Relationship Id="rId4" Type="http://schemas.openxmlformats.org/officeDocument/2006/relationships/image" Target="../media/image9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0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emf"/><Relationship Id="rId5" Type="http://schemas.openxmlformats.org/officeDocument/2006/relationships/image" Target="../media/image105.emf"/><Relationship Id="rId4" Type="http://schemas.openxmlformats.org/officeDocument/2006/relationships/image" Target="../media/image104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08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10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emf"/><Relationship Id="rId5" Type="http://schemas.openxmlformats.org/officeDocument/2006/relationships/image" Target="../media/image113.emf"/><Relationship Id="rId4" Type="http://schemas.openxmlformats.org/officeDocument/2006/relationships/image" Target="../media/image112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5.emf"/><Relationship Id="rId4" Type="http://schemas.openxmlformats.org/officeDocument/2006/relationships/image" Target="../media/image17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7" Type="http://schemas.openxmlformats.org/officeDocument/2006/relationships/image" Target="../media/image2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FC90E636-C9B2-CE4F-9829-DEF7B59433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400783"/>
            <a:ext cx="9139221" cy="81669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59E0AA-7BFC-6E42-B424-2C5F5EEE5E9A}"/>
              </a:ext>
            </a:extLst>
          </p:cNvPr>
          <p:cNvSpPr txBox="1"/>
          <p:nvPr/>
        </p:nvSpPr>
        <p:spPr>
          <a:xfrm>
            <a:off x="2475571" y="522265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6B6EC3-A228-D948-A717-8B9AE827A0D8}"/>
              </a:ext>
            </a:extLst>
          </p:cNvPr>
          <p:cNvSpPr txBox="1"/>
          <p:nvPr/>
        </p:nvSpPr>
        <p:spPr>
          <a:xfrm>
            <a:off x="4365206" y="522265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AF7539-194C-A947-B65C-BDD5DA4E0999}"/>
              </a:ext>
            </a:extLst>
          </p:cNvPr>
          <p:cNvSpPr txBox="1"/>
          <p:nvPr/>
        </p:nvSpPr>
        <p:spPr>
          <a:xfrm>
            <a:off x="6277143" y="522265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CD05C0-55DD-AD44-A80A-5E35FBB7E7CE}"/>
              </a:ext>
            </a:extLst>
          </p:cNvPr>
          <p:cNvSpPr txBox="1"/>
          <p:nvPr/>
        </p:nvSpPr>
        <p:spPr>
          <a:xfrm>
            <a:off x="4979274" y="522265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DFA95C-4D4B-7A49-A333-46186E4EC0E1}"/>
              </a:ext>
            </a:extLst>
          </p:cNvPr>
          <p:cNvSpPr txBox="1"/>
          <p:nvPr/>
        </p:nvSpPr>
        <p:spPr>
          <a:xfrm>
            <a:off x="4365206" y="798443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D9D4E5-9C0B-FF49-9CBE-48FE3442869E}"/>
              </a:ext>
            </a:extLst>
          </p:cNvPr>
          <p:cNvSpPr txBox="1"/>
          <p:nvPr/>
        </p:nvSpPr>
        <p:spPr>
          <a:xfrm>
            <a:off x="6277143" y="798443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1C2868-AC20-C446-81C2-4A5085A3BD37}"/>
              </a:ext>
            </a:extLst>
          </p:cNvPr>
          <p:cNvSpPr txBox="1"/>
          <p:nvPr/>
        </p:nvSpPr>
        <p:spPr>
          <a:xfrm>
            <a:off x="3708677" y="798443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EE8ED0-6311-794D-ADD7-62EAA8BC784F}"/>
              </a:ext>
            </a:extLst>
          </p:cNvPr>
          <p:cNvSpPr txBox="1"/>
          <p:nvPr/>
        </p:nvSpPr>
        <p:spPr>
          <a:xfrm>
            <a:off x="4979274" y="798443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E0131B-BC1D-8E4E-9043-D710AD23540E}"/>
              </a:ext>
            </a:extLst>
          </p:cNvPr>
          <p:cNvSpPr txBox="1"/>
          <p:nvPr/>
        </p:nvSpPr>
        <p:spPr>
          <a:xfrm>
            <a:off x="6277143" y="634193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65D35B-6213-FB42-B0B9-B3C499634D6B}"/>
              </a:ext>
            </a:extLst>
          </p:cNvPr>
          <p:cNvSpPr txBox="1"/>
          <p:nvPr/>
        </p:nvSpPr>
        <p:spPr>
          <a:xfrm>
            <a:off x="4342904" y="465483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FF135F-CCA1-5946-B425-44616AC2715D}"/>
              </a:ext>
            </a:extLst>
          </p:cNvPr>
          <p:cNvSpPr txBox="1"/>
          <p:nvPr/>
        </p:nvSpPr>
        <p:spPr>
          <a:xfrm>
            <a:off x="5628208" y="798443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5CD346-76D4-2449-A777-9135E4430A41}"/>
              </a:ext>
            </a:extLst>
          </p:cNvPr>
          <p:cNvSpPr txBox="1"/>
          <p:nvPr/>
        </p:nvSpPr>
        <p:spPr>
          <a:xfrm>
            <a:off x="5628208" y="465483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2EA5D9-174D-E04B-A482-0E5184097B9A}"/>
              </a:ext>
            </a:extLst>
          </p:cNvPr>
          <p:cNvSpPr txBox="1"/>
          <p:nvPr/>
        </p:nvSpPr>
        <p:spPr>
          <a:xfrm>
            <a:off x="5628208" y="574587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05E98A-6B2D-A049-8453-6C7636919126}"/>
              </a:ext>
            </a:extLst>
          </p:cNvPr>
          <p:cNvSpPr txBox="1"/>
          <p:nvPr/>
        </p:nvSpPr>
        <p:spPr>
          <a:xfrm>
            <a:off x="5622379" y="634193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EB63FB-2D92-FA4E-928F-9133295F0516}"/>
              </a:ext>
            </a:extLst>
          </p:cNvPr>
          <p:cNvSpPr txBox="1"/>
          <p:nvPr/>
        </p:nvSpPr>
        <p:spPr>
          <a:xfrm>
            <a:off x="2475571" y="468950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5AFC867-1641-8C4A-95E0-8E4E557C297D}"/>
              </a:ext>
            </a:extLst>
          </p:cNvPr>
          <p:cNvSpPr txBox="1"/>
          <p:nvPr/>
        </p:nvSpPr>
        <p:spPr>
          <a:xfrm>
            <a:off x="2475571" y="579641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3E95E69-16F4-1C49-83FE-1524373E6C10}"/>
              </a:ext>
            </a:extLst>
          </p:cNvPr>
          <p:cNvSpPr txBox="1"/>
          <p:nvPr/>
        </p:nvSpPr>
        <p:spPr>
          <a:xfrm>
            <a:off x="2475571" y="634193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50DF905-F6CF-A84B-9E20-DC95A055E074}"/>
              </a:ext>
            </a:extLst>
          </p:cNvPr>
          <p:cNvSpPr txBox="1"/>
          <p:nvPr/>
        </p:nvSpPr>
        <p:spPr>
          <a:xfrm>
            <a:off x="2475571" y="689339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3A31C9-E857-7A40-B20B-778A71238978}"/>
              </a:ext>
            </a:extLst>
          </p:cNvPr>
          <p:cNvSpPr txBox="1"/>
          <p:nvPr/>
        </p:nvSpPr>
        <p:spPr>
          <a:xfrm>
            <a:off x="3708677" y="632468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C65C39-DC43-BF43-B9E1-6B48A2C14715}"/>
              </a:ext>
            </a:extLst>
          </p:cNvPr>
          <p:cNvSpPr txBox="1"/>
          <p:nvPr/>
        </p:nvSpPr>
        <p:spPr>
          <a:xfrm>
            <a:off x="4342904" y="689339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7405DF0-8277-0549-9AFB-E319A5B3C1B2}"/>
              </a:ext>
            </a:extLst>
          </p:cNvPr>
          <p:cNvSpPr txBox="1"/>
          <p:nvPr/>
        </p:nvSpPr>
        <p:spPr>
          <a:xfrm>
            <a:off x="4979274" y="632468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DC44717-3D49-9747-93BB-AB4D37B780BF}"/>
              </a:ext>
            </a:extLst>
          </p:cNvPr>
          <p:cNvSpPr txBox="1"/>
          <p:nvPr/>
        </p:nvSpPr>
        <p:spPr>
          <a:xfrm>
            <a:off x="4342904" y="579047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EADD90-261E-2645-8994-8AC6A923C78E}"/>
              </a:ext>
            </a:extLst>
          </p:cNvPr>
          <p:cNvSpPr txBox="1"/>
          <p:nvPr/>
        </p:nvSpPr>
        <p:spPr>
          <a:xfrm>
            <a:off x="4342904" y="746121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EA5DFEF-4769-F54C-835D-1D1046130A86}"/>
              </a:ext>
            </a:extLst>
          </p:cNvPr>
          <p:cNvSpPr txBox="1"/>
          <p:nvPr/>
        </p:nvSpPr>
        <p:spPr>
          <a:xfrm>
            <a:off x="3092124" y="632468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71D1A2A-B841-0445-97C0-245BD1DB4708}"/>
              </a:ext>
            </a:extLst>
          </p:cNvPr>
          <p:cNvSpPr txBox="1"/>
          <p:nvPr/>
        </p:nvSpPr>
        <p:spPr>
          <a:xfrm>
            <a:off x="3118124" y="689339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90D4E04-28CC-604F-BB69-8FBA56A1099D}"/>
              </a:ext>
            </a:extLst>
          </p:cNvPr>
          <p:cNvSpPr txBox="1"/>
          <p:nvPr/>
        </p:nvSpPr>
        <p:spPr>
          <a:xfrm>
            <a:off x="3712574" y="746740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3033807-9E98-D446-B39F-61DD0D808BA6}"/>
              </a:ext>
            </a:extLst>
          </p:cNvPr>
          <p:cNvSpPr txBox="1"/>
          <p:nvPr/>
        </p:nvSpPr>
        <p:spPr>
          <a:xfrm>
            <a:off x="4985556" y="746121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84A762A-9FF0-B042-8F0B-E12A7D70DB34}"/>
              </a:ext>
            </a:extLst>
          </p:cNvPr>
          <p:cNvSpPr txBox="1"/>
          <p:nvPr/>
        </p:nvSpPr>
        <p:spPr>
          <a:xfrm>
            <a:off x="3092124" y="579047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2E647AD-0C02-0946-802A-E25E20553B51}"/>
              </a:ext>
            </a:extLst>
          </p:cNvPr>
          <p:cNvSpPr txBox="1"/>
          <p:nvPr/>
        </p:nvSpPr>
        <p:spPr>
          <a:xfrm>
            <a:off x="3717514" y="579047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BB0F81E-7DCC-FE44-A911-C9D22350CC8B}"/>
              </a:ext>
            </a:extLst>
          </p:cNvPr>
          <p:cNvSpPr txBox="1"/>
          <p:nvPr/>
        </p:nvSpPr>
        <p:spPr>
          <a:xfrm>
            <a:off x="4979274" y="689339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56A5E01-F144-5C4B-B263-23B221F87229}"/>
              </a:ext>
            </a:extLst>
          </p:cNvPr>
          <p:cNvSpPr txBox="1"/>
          <p:nvPr/>
        </p:nvSpPr>
        <p:spPr>
          <a:xfrm>
            <a:off x="6279289" y="574587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F256695-F29C-1149-8AB5-A33D519398F2}"/>
              </a:ext>
            </a:extLst>
          </p:cNvPr>
          <p:cNvSpPr txBox="1"/>
          <p:nvPr/>
        </p:nvSpPr>
        <p:spPr>
          <a:xfrm>
            <a:off x="4979274" y="467163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DC6CA39-B37B-904C-A7AD-639719579B36}"/>
              </a:ext>
            </a:extLst>
          </p:cNvPr>
          <p:cNvSpPr txBox="1"/>
          <p:nvPr/>
        </p:nvSpPr>
        <p:spPr>
          <a:xfrm>
            <a:off x="5622379" y="4103371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5BF45DE-9762-9841-B91E-30889770BE5B}"/>
              </a:ext>
            </a:extLst>
          </p:cNvPr>
          <p:cNvSpPr txBox="1"/>
          <p:nvPr/>
        </p:nvSpPr>
        <p:spPr>
          <a:xfrm>
            <a:off x="6876072" y="522265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C759322-C368-4B49-99DD-C8DC3A493887}"/>
              </a:ext>
            </a:extLst>
          </p:cNvPr>
          <p:cNvSpPr txBox="1"/>
          <p:nvPr/>
        </p:nvSpPr>
        <p:spPr>
          <a:xfrm>
            <a:off x="2446987" y="411574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05B7F97-7293-7945-B335-DC31FEF8E37F}"/>
              </a:ext>
            </a:extLst>
          </p:cNvPr>
          <p:cNvSpPr txBox="1"/>
          <p:nvPr/>
        </p:nvSpPr>
        <p:spPr>
          <a:xfrm>
            <a:off x="6926078" y="798443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D63D8F8-A747-E042-9F01-13F8440600B9}"/>
              </a:ext>
            </a:extLst>
          </p:cNvPr>
          <p:cNvSpPr txBox="1"/>
          <p:nvPr/>
        </p:nvSpPr>
        <p:spPr>
          <a:xfrm>
            <a:off x="3112845" y="411574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938E5F1-A4AB-7E47-8D89-C07EF148D603}"/>
              </a:ext>
            </a:extLst>
          </p:cNvPr>
          <p:cNvSpPr txBox="1"/>
          <p:nvPr/>
        </p:nvSpPr>
        <p:spPr>
          <a:xfrm>
            <a:off x="6876072" y="746121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445DD86-C533-8C4D-A3B9-B3DB8981A206}"/>
              </a:ext>
            </a:extLst>
          </p:cNvPr>
          <p:cNvSpPr txBox="1"/>
          <p:nvPr/>
        </p:nvSpPr>
        <p:spPr>
          <a:xfrm>
            <a:off x="4342904" y="411574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E631133-64A3-F64F-ABA9-B17AAD00F7E9}"/>
              </a:ext>
            </a:extLst>
          </p:cNvPr>
          <p:cNvSpPr txBox="1"/>
          <p:nvPr/>
        </p:nvSpPr>
        <p:spPr>
          <a:xfrm>
            <a:off x="6876072" y="634193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7C2BEA0-DA5C-644C-BEFE-ECC1486C0E26}"/>
              </a:ext>
            </a:extLst>
          </p:cNvPr>
          <p:cNvSpPr txBox="1"/>
          <p:nvPr/>
        </p:nvSpPr>
        <p:spPr>
          <a:xfrm>
            <a:off x="6281778" y="411574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4A83F02-623F-EC42-9EDB-FAE6304CC177}"/>
              </a:ext>
            </a:extLst>
          </p:cNvPr>
          <p:cNvSpPr txBox="1"/>
          <p:nvPr/>
        </p:nvSpPr>
        <p:spPr>
          <a:xfrm>
            <a:off x="6876072" y="469943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112B27-B7F0-594E-8FDD-2E6690B92528}"/>
              </a:ext>
            </a:extLst>
          </p:cNvPr>
          <p:cNvSpPr txBox="1"/>
          <p:nvPr/>
        </p:nvSpPr>
        <p:spPr>
          <a:xfrm>
            <a:off x="4979274" y="411574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A3EE582-1BB1-C045-8D0C-DE01A320CD29}"/>
              </a:ext>
            </a:extLst>
          </p:cNvPr>
          <p:cNvSpPr txBox="1"/>
          <p:nvPr/>
        </p:nvSpPr>
        <p:spPr>
          <a:xfrm>
            <a:off x="6878988" y="579047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E28D640-FE55-0F4F-BB6E-A176B49752B5}"/>
              </a:ext>
            </a:extLst>
          </p:cNvPr>
          <p:cNvSpPr txBox="1"/>
          <p:nvPr/>
        </p:nvSpPr>
        <p:spPr>
          <a:xfrm>
            <a:off x="7488808" y="414151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9F808D9-1911-654B-8396-AA547CEB6D75}"/>
              </a:ext>
            </a:extLst>
          </p:cNvPr>
          <p:cNvSpPr txBox="1"/>
          <p:nvPr/>
        </p:nvSpPr>
        <p:spPr>
          <a:xfrm>
            <a:off x="6885293" y="358015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58060DA-9671-F74A-B91D-E983E7DE7F0E}"/>
              </a:ext>
            </a:extLst>
          </p:cNvPr>
          <p:cNvSpPr txBox="1"/>
          <p:nvPr/>
        </p:nvSpPr>
        <p:spPr>
          <a:xfrm>
            <a:off x="5622379" y="359474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22FFB24-5E85-5541-8F1E-33CF494D2911}"/>
              </a:ext>
            </a:extLst>
          </p:cNvPr>
          <p:cNvSpPr txBox="1"/>
          <p:nvPr/>
        </p:nvSpPr>
        <p:spPr>
          <a:xfrm>
            <a:off x="7488808" y="521272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16F1DED-68A5-7D42-BA48-D6FA243486AB}"/>
              </a:ext>
            </a:extLst>
          </p:cNvPr>
          <p:cNvSpPr txBox="1"/>
          <p:nvPr/>
        </p:nvSpPr>
        <p:spPr>
          <a:xfrm>
            <a:off x="2446918" y="360245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7148206-1A82-7A40-ABA8-49CF185C6BDC}"/>
              </a:ext>
            </a:extLst>
          </p:cNvPr>
          <p:cNvSpPr txBox="1"/>
          <p:nvPr/>
        </p:nvSpPr>
        <p:spPr>
          <a:xfrm>
            <a:off x="7552756" y="798443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BFAE5E0-77D2-F144-A318-80F109367C1F}"/>
              </a:ext>
            </a:extLst>
          </p:cNvPr>
          <p:cNvSpPr txBox="1"/>
          <p:nvPr/>
        </p:nvSpPr>
        <p:spPr>
          <a:xfrm>
            <a:off x="3088578" y="360245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22F9D47-A8DA-814A-9591-612F0AE7DC74}"/>
              </a:ext>
            </a:extLst>
          </p:cNvPr>
          <p:cNvSpPr txBox="1"/>
          <p:nvPr/>
        </p:nvSpPr>
        <p:spPr>
          <a:xfrm>
            <a:off x="7552756" y="746121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3A17D5B-FBA5-504D-AB85-DB3A0BE3BE92}"/>
              </a:ext>
            </a:extLst>
          </p:cNvPr>
          <p:cNvSpPr txBox="1"/>
          <p:nvPr/>
        </p:nvSpPr>
        <p:spPr>
          <a:xfrm>
            <a:off x="4339763" y="3580151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0411FC7-2C11-7740-9A52-F9278A1387C3}"/>
              </a:ext>
            </a:extLst>
          </p:cNvPr>
          <p:cNvSpPr txBox="1"/>
          <p:nvPr/>
        </p:nvSpPr>
        <p:spPr>
          <a:xfrm>
            <a:off x="7509529" y="634193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20B541D-9B4E-F04C-8F8C-C8FC742B3141}"/>
              </a:ext>
            </a:extLst>
          </p:cNvPr>
          <p:cNvSpPr txBox="1"/>
          <p:nvPr/>
        </p:nvSpPr>
        <p:spPr>
          <a:xfrm>
            <a:off x="7502704" y="4693717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AD566DB-0BF8-3A48-A761-C487DBF9C3A2}"/>
              </a:ext>
            </a:extLst>
          </p:cNvPr>
          <p:cNvSpPr txBox="1"/>
          <p:nvPr/>
        </p:nvSpPr>
        <p:spPr>
          <a:xfrm>
            <a:off x="6277143" y="3580151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1B3B0AA-1F20-4C41-B7A4-196C7588A2C9}"/>
              </a:ext>
            </a:extLst>
          </p:cNvPr>
          <p:cNvSpPr txBox="1"/>
          <p:nvPr/>
        </p:nvSpPr>
        <p:spPr>
          <a:xfrm>
            <a:off x="7509529" y="6901577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2E72092-1CBE-2F48-B1B4-97F51C0D64AD}"/>
              </a:ext>
            </a:extLst>
          </p:cNvPr>
          <p:cNvSpPr txBox="1"/>
          <p:nvPr/>
        </p:nvSpPr>
        <p:spPr>
          <a:xfrm>
            <a:off x="7509529" y="5789731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4BA9784-6328-4A4B-B3B1-A85E877B8838}"/>
              </a:ext>
            </a:extLst>
          </p:cNvPr>
          <p:cNvSpPr txBox="1"/>
          <p:nvPr/>
        </p:nvSpPr>
        <p:spPr>
          <a:xfrm>
            <a:off x="4985556" y="358054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C97E7A6-2650-E946-B8BC-3C4CF4ED9BC1}"/>
              </a:ext>
            </a:extLst>
          </p:cNvPr>
          <p:cNvSpPr txBox="1"/>
          <p:nvPr/>
        </p:nvSpPr>
        <p:spPr>
          <a:xfrm>
            <a:off x="3716360" y="360245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2254013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6CB548A-0EF3-A540-8D9A-0EF9F930C1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546" b="17966"/>
          <a:stretch/>
        </p:blipFill>
        <p:spPr>
          <a:xfrm>
            <a:off x="0" y="-47719"/>
            <a:ext cx="9144000" cy="49599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908AA9-6ABA-6046-9D02-84764D1AEB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546"/>
          <a:stretch/>
        </p:blipFill>
        <p:spPr>
          <a:xfrm>
            <a:off x="0" y="4862945"/>
            <a:ext cx="9144000" cy="610985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6CC487-3AB9-8E40-9B35-6AD22C7B2621}"/>
              </a:ext>
            </a:extLst>
          </p:cNvPr>
          <p:cNvSpPr/>
          <p:nvPr/>
        </p:nvSpPr>
        <p:spPr>
          <a:xfrm>
            <a:off x="1101425" y="382232"/>
            <a:ext cx="679993" cy="146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DBDF52-746E-B248-AFB4-F06C015FAF71}"/>
              </a:ext>
            </a:extLst>
          </p:cNvPr>
          <p:cNvSpPr txBox="1"/>
          <p:nvPr/>
        </p:nvSpPr>
        <p:spPr>
          <a:xfrm>
            <a:off x="927609" y="5074001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CAD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447295-6C91-F64E-9392-98927EB4F04F}"/>
              </a:ext>
            </a:extLst>
          </p:cNvPr>
          <p:cNvSpPr txBox="1"/>
          <p:nvPr/>
        </p:nvSpPr>
        <p:spPr>
          <a:xfrm>
            <a:off x="955117" y="151399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B84E48-F47A-2044-B44B-32F2C42ACD6F}"/>
              </a:ext>
            </a:extLst>
          </p:cNvPr>
          <p:cNvSpPr/>
          <p:nvPr/>
        </p:nvSpPr>
        <p:spPr>
          <a:xfrm>
            <a:off x="7498344" y="5074001"/>
            <a:ext cx="679993" cy="1624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808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69A4B1A-4B57-2241-9235-CDA9A30CA6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521"/>
          <a:stretch/>
        </p:blipFill>
        <p:spPr>
          <a:xfrm>
            <a:off x="879763" y="6369108"/>
            <a:ext cx="6711717" cy="43917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F1EEB5D-5E29-C348-A632-5EA33C4C85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349" b="26266"/>
          <a:stretch/>
        </p:blipFill>
        <p:spPr>
          <a:xfrm>
            <a:off x="879763" y="3223397"/>
            <a:ext cx="6711717" cy="316585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33CBFBF-88A1-3A4F-BEA7-5CE5253A5A6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820" b="26266"/>
          <a:stretch/>
        </p:blipFill>
        <p:spPr>
          <a:xfrm>
            <a:off x="879763" y="62830"/>
            <a:ext cx="6718352" cy="319387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CAE1B51-D74A-F745-ACE1-13A8CBFAFE2E}"/>
              </a:ext>
            </a:extLst>
          </p:cNvPr>
          <p:cNvSpPr/>
          <p:nvPr/>
        </p:nvSpPr>
        <p:spPr>
          <a:xfrm>
            <a:off x="1579751" y="144162"/>
            <a:ext cx="673530" cy="1228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447295-6C91-F64E-9392-98927EB4F04F}"/>
              </a:ext>
            </a:extLst>
          </p:cNvPr>
          <p:cNvSpPr txBox="1"/>
          <p:nvPr/>
        </p:nvSpPr>
        <p:spPr>
          <a:xfrm>
            <a:off x="1517808" y="184184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CA98B32-30CB-044F-B3B2-2A4680322DB2}"/>
              </a:ext>
            </a:extLst>
          </p:cNvPr>
          <p:cNvSpPr/>
          <p:nvPr/>
        </p:nvSpPr>
        <p:spPr>
          <a:xfrm>
            <a:off x="1579751" y="3291108"/>
            <a:ext cx="673530" cy="1228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F9B11DB-4717-8746-B720-B357DFCF5423}"/>
              </a:ext>
            </a:extLst>
          </p:cNvPr>
          <p:cNvSpPr/>
          <p:nvPr/>
        </p:nvSpPr>
        <p:spPr>
          <a:xfrm>
            <a:off x="1586131" y="6417270"/>
            <a:ext cx="673530" cy="1228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CCE5C224-0D96-1C47-84C1-ADB98389B7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7762" y="211894"/>
            <a:ext cx="623696" cy="138718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CDBDF52-746E-B248-AFB4-F06C015FAF71}"/>
              </a:ext>
            </a:extLst>
          </p:cNvPr>
          <p:cNvSpPr txBox="1"/>
          <p:nvPr/>
        </p:nvSpPr>
        <p:spPr>
          <a:xfrm>
            <a:off x="1538665" y="337096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CAD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787921-92CC-224D-ACF0-839980090022}"/>
              </a:ext>
            </a:extLst>
          </p:cNvPr>
          <p:cNvSpPr txBox="1"/>
          <p:nvPr/>
        </p:nvSpPr>
        <p:spPr>
          <a:xfrm>
            <a:off x="1528200" y="6543881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BMI</a:t>
            </a:r>
          </a:p>
        </p:txBody>
      </p:sp>
    </p:spTree>
    <p:extLst>
      <p:ext uri="{BB962C8B-B14F-4D97-AF65-F5344CB8AC3E}">
        <p14:creationId xmlns:p14="http://schemas.microsoft.com/office/powerpoint/2010/main" val="4148265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07DDD7D-28B8-F246-B5C9-0A2DFA8649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495"/>
          <a:stretch/>
        </p:blipFill>
        <p:spPr>
          <a:xfrm>
            <a:off x="1864487" y="7079210"/>
            <a:ext cx="4761207" cy="31497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71A9ABD-DF4A-6049-B44C-6585FF3C9AD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495" b="25897"/>
          <a:stretch/>
        </p:blipFill>
        <p:spPr>
          <a:xfrm>
            <a:off x="1864488" y="4792615"/>
            <a:ext cx="4761207" cy="22865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50ED5F-41B5-9449-95DD-8CC4AA3323A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711" b="27490"/>
          <a:stretch/>
        </p:blipFill>
        <p:spPr>
          <a:xfrm>
            <a:off x="1864488" y="2571558"/>
            <a:ext cx="4761207" cy="222633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225218-7B1C-D041-9C97-3D22ACE7F8BF}"/>
              </a:ext>
            </a:extLst>
          </p:cNvPr>
          <p:cNvSpPr txBox="1"/>
          <p:nvPr/>
        </p:nvSpPr>
        <p:spPr>
          <a:xfrm>
            <a:off x="2341430" y="355812"/>
            <a:ext cx="562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A43292-F48F-5345-BBCD-1E27CB35C984}"/>
              </a:ext>
            </a:extLst>
          </p:cNvPr>
          <p:cNvSpPr txBox="1"/>
          <p:nvPr/>
        </p:nvSpPr>
        <p:spPr>
          <a:xfrm>
            <a:off x="2348644" y="4864043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HDL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594B4C-DE74-FE44-8A4F-DD24DC3251E3}"/>
              </a:ext>
            </a:extLst>
          </p:cNvPr>
          <p:cNvSpPr txBox="1"/>
          <p:nvPr/>
        </p:nvSpPr>
        <p:spPr>
          <a:xfrm>
            <a:off x="2348644" y="7114281"/>
            <a:ext cx="12717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LRCH1- </a:t>
            </a:r>
          </a:p>
          <a:p>
            <a:r>
              <a:rPr lang="en-US" dirty="0"/>
              <a:t>tibial artery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CFFB48C-0022-4E4C-8F3F-C66B8AD8984E}"/>
              </a:ext>
            </a:extLst>
          </p:cNvPr>
          <p:cNvSpPr/>
          <p:nvPr/>
        </p:nvSpPr>
        <p:spPr>
          <a:xfrm>
            <a:off x="5762504" y="7146169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6EA3689-7862-AE43-9F31-4866244F7287}"/>
              </a:ext>
            </a:extLst>
          </p:cNvPr>
          <p:cNvSpPr/>
          <p:nvPr/>
        </p:nvSpPr>
        <p:spPr>
          <a:xfrm>
            <a:off x="5790657" y="4874216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286C6FE-36BB-774C-8E55-8FB99457E6B6}"/>
              </a:ext>
            </a:extLst>
          </p:cNvPr>
          <p:cNvSpPr/>
          <p:nvPr/>
        </p:nvSpPr>
        <p:spPr>
          <a:xfrm>
            <a:off x="2363759" y="2637689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CE95B9-5313-714B-836A-19DA64F0BCB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552" b="27198"/>
          <a:stretch/>
        </p:blipFill>
        <p:spPr>
          <a:xfrm>
            <a:off x="1864489" y="337154"/>
            <a:ext cx="4761207" cy="224133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1CE62DF-FA31-024F-B918-F5111419F798}"/>
              </a:ext>
            </a:extLst>
          </p:cNvPr>
          <p:cNvSpPr txBox="1"/>
          <p:nvPr/>
        </p:nvSpPr>
        <p:spPr>
          <a:xfrm>
            <a:off x="2341430" y="2641370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CAD</a:t>
            </a:r>
          </a:p>
        </p:txBody>
      </p:sp>
    </p:spTree>
    <p:extLst>
      <p:ext uri="{BB962C8B-B14F-4D97-AF65-F5344CB8AC3E}">
        <p14:creationId xmlns:p14="http://schemas.microsoft.com/office/powerpoint/2010/main" val="2629910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5B5368D-D284-9345-A93A-41EA2CF69C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791" b="26266"/>
          <a:stretch/>
        </p:blipFill>
        <p:spPr>
          <a:xfrm>
            <a:off x="852051" y="3288767"/>
            <a:ext cx="6673273" cy="31737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E2E913-C397-2F4B-8822-B6A9E7312C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107" b="26266"/>
          <a:stretch/>
        </p:blipFill>
        <p:spPr>
          <a:xfrm>
            <a:off x="852052" y="80060"/>
            <a:ext cx="6673273" cy="31590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18E9D42-9C0F-AD44-B231-17880B2AE91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277"/>
          <a:stretch/>
        </p:blipFill>
        <p:spPr>
          <a:xfrm>
            <a:off x="852053" y="6494184"/>
            <a:ext cx="6704496" cy="439855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56E25A6-735D-B346-A6A8-4799A42B9BD3}"/>
              </a:ext>
            </a:extLst>
          </p:cNvPr>
          <p:cNvSpPr/>
          <p:nvPr/>
        </p:nvSpPr>
        <p:spPr>
          <a:xfrm>
            <a:off x="1545885" y="172138"/>
            <a:ext cx="673530" cy="1228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3598FD-FA3E-9744-842C-9558DD83F51A}"/>
              </a:ext>
            </a:extLst>
          </p:cNvPr>
          <p:cNvSpPr txBox="1"/>
          <p:nvPr/>
        </p:nvSpPr>
        <p:spPr>
          <a:xfrm>
            <a:off x="1517808" y="184184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F2FDD01-F3F2-2F43-BA42-689F5B57E68D}"/>
              </a:ext>
            </a:extLst>
          </p:cNvPr>
          <p:cNvSpPr/>
          <p:nvPr/>
        </p:nvSpPr>
        <p:spPr>
          <a:xfrm>
            <a:off x="1552520" y="3365544"/>
            <a:ext cx="673530" cy="1228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AE008CA-AACE-2D4B-8981-B16B6E5A0895}"/>
              </a:ext>
            </a:extLst>
          </p:cNvPr>
          <p:cNvSpPr/>
          <p:nvPr/>
        </p:nvSpPr>
        <p:spPr>
          <a:xfrm>
            <a:off x="1552520" y="6578286"/>
            <a:ext cx="673530" cy="1228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74F8155C-2E5D-4749-BB9A-A964C9E05A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7762" y="211894"/>
            <a:ext cx="623696" cy="138718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626AF57-E04B-6541-8E36-4BC61AF3F2AA}"/>
              </a:ext>
            </a:extLst>
          </p:cNvPr>
          <p:cNvSpPr txBox="1"/>
          <p:nvPr/>
        </p:nvSpPr>
        <p:spPr>
          <a:xfrm>
            <a:off x="1538665" y="337096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CAD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518B15-590F-A545-9BE0-2EB25FD92898}"/>
              </a:ext>
            </a:extLst>
          </p:cNvPr>
          <p:cNvSpPr txBox="1"/>
          <p:nvPr/>
        </p:nvSpPr>
        <p:spPr>
          <a:xfrm>
            <a:off x="1528200" y="6543881"/>
            <a:ext cx="633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LDL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D395019-5CAA-9843-AA01-8F14D5334688}"/>
              </a:ext>
            </a:extLst>
          </p:cNvPr>
          <p:cNvSpPr/>
          <p:nvPr/>
        </p:nvSpPr>
        <p:spPr>
          <a:xfrm>
            <a:off x="6317672" y="6578286"/>
            <a:ext cx="523785" cy="1228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5391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772EE261-8075-7B4A-8560-6203AA8F89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11" r="1760" b="59821"/>
          <a:stretch/>
        </p:blipFill>
        <p:spPr>
          <a:xfrm>
            <a:off x="-84661" y="3042442"/>
            <a:ext cx="4671691" cy="140967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3787051-46CE-404B-A688-FA0FBD9652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182" b="59523"/>
          <a:stretch/>
        </p:blipFill>
        <p:spPr>
          <a:xfrm>
            <a:off x="-46471" y="147858"/>
            <a:ext cx="4634745" cy="138588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5439F69-452E-0A41-A83B-998CAA6E192B}"/>
              </a:ext>
            </a:extLst>
          </p:cNvPr>
          <p:cNvSpPr txBox="1"/>
          <p:nvPr/>
        </p:nvSpPr>
        <p:spPr>
          <a:xfrm>
            <a:off x="429235" y="240638"/>
            <a:ext cx="425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PAD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5F6C67C-D59F-3547-A0D7-803A655B1E6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250" r="923" b="59598"/>
          <a:stretch/>
        </p:blipFill>
        <p:spPr>
          <a:xfrm>
            <a:off x="-66187" y="1612087"/>
            <a:ext cx="4634745" cy="135353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99CD6C3-D3AC-E84E-ADDB-683F6B3B0A92}"/>
              </a:ext>
            </a:extLst>
          </p:cNvPr>
          <p:cNvSpPr txBox="1"/>
          <p:nvPr/>
        </p:nvSpPr>
        <p:spPr>
          <a:xfrm>
            <a:off x="426031" y="1652033"/>
            <a:ext cx="4283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CAD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EA2A54-8F73-B249-8394-62E8C0A3B73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896" b="8"/>
          <a:stretch/>
        </p:blipFill>
        <p:spPr>
          <a:xfrm>
            <a:off x="-104088" y="4528937"/>
            <a:ext cx="4749977" cy="373109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AD33752-E963-AF40-9196-9D8F81F853E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6192" b="59308"/>
          <a:stretch/>
        </p:blipFill>
        <p:spPr>
          <a:xfrm>
            <a:off x="4502038" y="195408"/>
            <a:ext cx="4634745" cy="131983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028531B-4BAF-E84E-AAEA-D6C6EDEE121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6192" b="59308"/>
          <a:stretch/>
        </p:blipFill>
        <p:spPr>
          <a:xfrm>
            <a:off x="4502038" y="1635426"/>
            <a:ext cx="4637567" cy="130413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FF09646-E7A8-A84F-8FAF-DD8163471B4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6772" b="59833"/>
          <a:stretch/>
        </p:blipFill>
        <p:spPr>
          <a:xfrm>
            <a:off x="4494821" y="3123122"/>
            <a:ext cx="4641962" cy="130413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8E38675-3BFC-FC4F-BC2E-8B051DB5451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5112"/>
          <a:stretch/>
        </p:blipFill>
        <p:spPr>
          <a:xfrm>
            <a:off x="4494821" y="4507936"/>
            <a:ext cx="4671691" cy="3731092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3972654A-B7A6-8A47-A3D6-AEB082EA4F19}"/>
              </a:ext>
            </a:extLst>
          </p:cNvPr>
          <p:cNvSpPr/>
          <p:nvPr/>
        </p:nvSpPr>
        <p:spPr>
          <a:xfrm>
            <a:off x="391773" y="4568175"/>
            <a:ext cx="136768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ENSG00000271751 -</a:t>
            </a:r>
          </a:p>
          <a:p>
            <a:r>
              <a:rPr lang="en-US" sz="1100" dirty="0"/>
              <a:t>Aorta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F638302-F9AF-C641-AC9B-86635B78A046}"/>
              </a:ext>
            </a:extLst>
          </p:cNvPr>
          <p:cNvSpPr/>
          <p:nvPr/>
        </p:nvSpPr>
        <p:spPr>
          <a:xfrm>
            <a:off x="4967987" y="1653096"/>
            <a:ext cx="60946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HMBS -</a:t>
            </a:r>
          </a:p>
          <a:p>
            <a:r>
              <a:rPr lang="en-US" sz="1100" dirty="0"/>
              <a:t>Aorta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D5C6179-EAB0-6046-BE4D-07179BF23EE5}"/>
              </a:ext>
            </a:extLst>
          </p:cNvPr>
          <p:cNvSpPr/>
          <p:nvPr/>
        </p:nvSpPr>
        <p:spPr>
          <a:xfrm>
            <a:off x="4967987" y="3149191"/>
            <a:ext cx="75693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SLC37A4 -</a:t>
            </a:r>
          </a:p>
          <a:p>
            <a:r>
              <a:rPr lang="en-US" sz="1100" dirty="0"/>
              <a:t>Aorta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C6FC091-DFF0-E442-8E90-3187DD2DF0A2}"/>
              </a:ext>
            </a:extLst>
          </p:cNvPr>
          <p:cNvSpPr/>
          <p:nvPr/>
        </p:nvSpPr>
        <p:spPr>
          <a:xfrm>
            <a:off x="4966815" y="4585118"/>
            <a:ext cx="95090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VPS11 -</a:t>
            </a:r>
          </a:p>
          <a:p>
            <a:r>
              <a:rPr lang="en-US" sz="1100" dirty="0"/>
              <a:t>Left Ventricle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EB6C93B-1E11-4846-9CBB-BD45952B8E37}"/>
              </a:ext>
            </a:extLst>
          </p:cNvPr>
          <p:cNvSpPr/>
          <p:nvPr/>
        </p:nvSpPr>
        <p:spPr>
          <a:xfrm>
            <a:off x="3706379" y="1650121"/>
            <a:ext cx="428321" cy="942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5853EA6-3475-6648-B367-C4220665F686}"/>
              </a:ext>
            </a:extLst>
          </p:cNvPr>
          <p:cNvSpPr/>
          <p:nvPr/>
        </p:nvSpPr>
        <p:spPr>
          <a:xfrm>
            <a:off x="426031" y="3149191"/>
            <a:ext cx="428320" cy="952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91932F-CC81-E440-AD01-90809E438CBC}"/>
              </a:ext>
            </a:extLst>
          </p:cNvPr>
          <p:cNvSpPr txBox="1"/>
          <p:nvPr/>
        </p:nvSpPr>
        <p:spPr>
          <a:xfrm>
            <a:off x="433828" y="3149191"/>
            <a:ext cx="4427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SMK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2693C5E-E9E7-A54C-BF9F-0B81CD0B87A0}"/>
              </a:ext>
            </a:extLst>
          </p:cNvPr>
          <p:cNvSpPr/>
          <p:nvPr/>
        </p:nvSpPr>
        <p:spPr>
          <a:xfrm>
            <a:off x="3799643" y="4627480"/>
            <a:ext cx="353534" cy="942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387DFA7-E3B5-E94C-A018-11B8C5820AEB}"/>
              </a:ext>
            </a:extLst>
          </p:cNvPr>
          <p:cNvSpPr/>
          <p:nvPr/>
        </p:nvSpPr>
        <p:spPr>
          <a:xfrm>
            <a:off x="4987533" y="258412"/>
            <a:ext cx="424205" cy="904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2A87023-5944-F64B-BF3B-0F715A4B5E97}"/>
              </a:ext>
            </a:extLst>
          </p:cNvPr>
          <p:cNvSpPr/>
          <p:nvPr/>
        </p:nvSpPr>
        <p:spPr>
          <a:xfrm>
            <a:off x="4967987" y="232350"/>
            <a:ext cx="136768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ENSG00000272186 -</a:t>
            </a:r>
          </a:p>
          <a:p>
            <a:r>
              <a:rPr lang="en-US" sz="1100" dirty="0"/>
              <a:t>Whole Blood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04209C8-403D-0242-83EF-67C78BFCC74C}"/>
              </a:ext>
            </a:extLst>
          </p:cNvPr>
          <p:cNvSpPr/>
          <p:nvPr/>
        </p:nvSpPr>
        <p:spPr>
          <a:xfrm>
            <a:off x="8323367" y="1698800"/>
            <a:ext cx="314605" cy="942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B2437D0-62A5-4646-B3C7-AD279B619580}"/>
              </a:ext>
            </a:extLst>
          </p:cNvPr>
          <p:cNvSpPr/>
          <p:nvPr/>
        </p:nvSpPr>
        <p:spPr>
          <a:xfrm>
            <a:off x="8235852" y="3155561"/>
            <a:ext cx="419969" cy="942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86AC075-B7C3-9E40-A073-8C75B505F902}"/>
              </a:ext>
            </a:extLst>
          </p:cNvPr>
          <p:cNvSpPr/>
          <p:nvPr/>
        </p:nvSpPr>
        <p:spPr>
          <a:xfrm>
            <a:off x="8235852" y="4629659"/>
            <a:ext cx="428321" cy="942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537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7AEFD0F-F286-9249-B7B0-3D650EAFF8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061"/>
          <a:stretch/>
        </p:blipFill>
        <p:spPr>
          <a:xfrm>
            <a:off x="1282491" y="5884480"/>
            <a:ext cx="6025771" cy="39624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3D283D-A31B-E243-A579-36602F4163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792" b="31437"/>
          <a:stretch/>
        </p:blipFill>
        <p:spPr>
          <a:xfrm>
            <a:off x="1278158" y="3233705"/>
            <a:ext cx="6019638" cy="26449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AF6412-FF50-8E42-92FC-5AE9A2FB62E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711" b="30736"/>
          <a:stretch/>
        </p:blipFill>
        <p:spPr>
          <a:xfrm>
            <a:off x="1267692" y="632614"/>
            <a:ext cx="6040570" cy="264499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CDBDF52-746E-B248-AFB4-F06C015FAF71}"/>
              </a:ext>
            </a:extLst>
          </p:cNvPr>
          <p:cNvSpPr txBox="1"/>
          <p:nvPr/>
        </p:nvSpPr>
        <p:spPr>
          <a:xfrm>
            <a:off x="1898084" y="5943461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SMK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447295-6C91-F64E-9392-98927EB4F04F}"/>
              </a:ext>
            </a:extLst>
          </p:cNvPr>
          <p:cNvSpPr txBox="1"/>
          <p:nvPr/>
        </p:nvSpPr>
        <p:spPr>
          <a:xfrm>
            <a:off x="1877303" y="654542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FFEE6D-7539-C948-A251-D028095DC7E3}"/>
              </a:ext>
            </a:extLst>
          </p:cNvPr>
          <p:cNvSpPr txBox="1"/>
          <p:nvPr/>
        </p:nvSpPr>
        <p:spPr>
          <a:xfrm>
            <a:off x="1898084" y="3306378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CAD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CB35F37-AD1F-1F4E-B4C5-E0CA019C8A6F}"/>
              </a:ext>
            </a:extLst>
          </p:cNvPr>
          <p:cNvSpPr/>
          <p:nvPr/>
        </p:nvSpPr>
        <p:spPr>
          <a:xfrm>
            <a:off x="6185109" y="5957316"/>
            <a:ext cx="478927" cy="1122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A31C83C-99A6-E940-823C-CB45217151FD}"/>
              </a:ext>
            </a:extLst>
          </p:cNvPr>
          <p:cNvSpPr/>
          <p:nvPr/>
        </p:nvSpPr>
        <p:spPr>
          <a:xfrm>
            <a:off x="6185108" y="3334088"/>
            <a:ext cx="478927" cy="1122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5279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20AF0C1-FE8C-B149-A81D-41F81F78E7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92"/>
          <a:stretch/>
        </p:blipFill>
        <p:spPr>
          <a:xfrm>
            <a:off x="773895" y="5873867"/>
            <a:ext cx="7349092" cy="48927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06987C5-5B18-9745-9897-70C8B14E6B8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623" b="35714"/>
          <a:stretch/>
        </p:blipFill>
        <p:spPr>
          <a:xfrm>
            <a:off x="776277" y="0"/>
            <a:ext cx="7349092" cy="301782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A447295-6C91-F64E-9392-98927EB4F04F}"/>
              </a:ext>
            </a:extLst>
          </p:cNvPr>
          <p:cNvSpPr txBox="1"/>
          <p:nvPr/>
        </p:nvSpPr>
        <p:spPr>
          <a:xfrm>
            <a:off x="1472010" y="107581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DBDF52-746E-B248-AFB4-F06C015FAF71}"/>
              </a:ext>
            </a:extLst>
          </p:cNvPr>
          <p:cNvSpPr txBox="1"/>
          <p:nvPr/>
        </p:nvSpPr>
        <p:spPr>
          <a:xfrm>
            <a:off x="1453822" y="6016301"/>
            <a:ext cx="679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T2D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0CB8D39-F8FE-CF43-B987-C497EA633744}"/>
              </a:ext>
            </a:extLst>
          </p:cNvPr>
          <p:cNvSpPr/>
          <p:nvPr/>
        </p:nvSpPr>
        <p:spPr>
          <a:xfrm>
            <a:off x="1193729" y="4454221"/>
            <a:ext cx="556563" cy="1324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5614D7-DEF8-8D4A-9155-92BE6CBC4DB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863" b="35190"/>
          <a:stretch/>
        </p:blipFill>
        <p:spPr>
          <a:xfrm>
            <a:off x="776965" y="2856047"/>
            <a:ext cx="7349092" cy="308387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77FD825-701F-4B40-829E-E80C748F0010}"/>
              </a:ext>
            </a:extLst>
          </p:cNvPr>
          <p:cNvSpPr txBox="1"/>
          <p:nvPr/>
        </p:nvSpPr>
        <p:spPr>
          <a:xfrm>
            <a:off x="1477460" y="2998481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CAD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FE24F3F-2B91-9548-A4E5-F5D06428BE6F}"/>
              </a:ext>
            </a:extLst>
          </p:cNvPr>
          <p:cNvSpPr/>
          <p:nvPr/>
        </p:nvSpPr>
        <p:spPr>
          <a:xfrm>
            <a:off x="6793618" y="2998481"/>
            <a:ext cx="556563" cy="1324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BEA4177-A5A9-3542-9920-809AE443FDB4}"/>
              </a:ext>
            </a:extLst>
          </p:cNvPr>
          <p:cNvSpPr/>
          <p:nvPr/>
        </p:nvSpPr>
        <p:spPr>
          <a:xfrm>
            <a:off x="6670188" y="6035556"/>
            <a:ext cx="679993" cy="1265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485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2A8F08-6782-584F-9364-91DCA350B9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546" b="17749"/>
          <a:stretch/>
        </p:blipFill>
        <p:spPr>
          <a:xfrm>
            <a:off x="1476418" y="198726"/>
            <a:ext cx="6078754" cy="330647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CDBDF52-746E-B248-AFB4-F06C015FAF71}"/>
              </a:ext>
            </a:extLst>
          </p:cNvPr>
          <p:cNvSpPr txBox="1"/>
          <p:nvPr/>
        </p:nvSpPr>
        <p:spPr>
          <a:xfrm>
            <a:off x="2089339" y="6771189"/>
            <a:ext cx="679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T2D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447295-6C91-F64E-9392-98927EB4F04F}"/>
              </a:ext>
            </a:extLst>
          </p:cNvPr>
          <p:cNvSpPr txBox="1"/>
          <p:nvPr/>
        </p:nvSpPr>
        <p:spPr>
          <a:xfrm>
            <a:off x="2091191" y="337203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CB35F37-AD1F-1F4E-B4C5-E0CA019C8A6F}"/>
              </a:ext>
            </a:extLst>
          </p:cNvPr>
          <p:cNvSpPr/>
          <p:nvPr/>
        </p:nvSpPr>
        <p:spPr>
          <a:xfrm>
            <a:off x="7280552" y="4701385"/>
            <a:ext cx="679993" cy="146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1EA3E9-A4B5-884E-BEA0-7BFE5C0A18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196" b="19047"/>
          <a:stretch/>
        </p:blipFill>
        <p:spPr>
          <a:xfrm>
            <a:off x="1476417" y="3426821"/>
            <a:ext cx="6092610" cy="323093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75796DC-1C31-C24D-AF58-C669479DEFAF}"/>
              </a:ext>
            </a:extLst>
          </p:cNvPr>
          <p:cNvSpPr/>
          <p:nvPr/>
        </p:nvSpPr>
        <p:spPr>
          <a:xfrm>
            <a:off x="2105046" y="3560480"/>
            <a:ext cx="478927" cy="1122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FFEE6D-7539-C948-A251-D028095DC7E3}"/>
              </a:ext>
            </a:extLst>
          </p:cNvPr>
          <p:cNvSpPr txBox="1"/>
          <p:nvPr/>
        </p:nvSpPr>
        <p:spPr>
          <a:xfrm>
            <a:off x="2091191" y="3532632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CAD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581039-88F5-024C-BACC-42EC45AEDBE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979"/>
          <a:stretch/>
        </p:blipFill>
        <p:spPr>
          <a:xfrm>
            <a:off x="1466084" y="6686314"/>
            <a:ext cx="6102943" cy="405938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35D4588-BD3B-C249-88B3-D7A33491C2DF}"/>
              </a:ext>
            </a:extLst>
          </p:cNvPr>
          <p:cNvSpPr/>
          <p:nvPr/>
        </p:nvSpPr>
        <p:spPr>
          <a:xfrm>
            <a:off x="6437117" y="6798899"/>
            <a:ext cx="478927" cy="1122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7496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189B59-2EB1-A24C-9A9B-5E69958D69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694" b="27198"/>
          <a:stretch/>
        </p:blipFill>
        <p:spPr>
          <a:xfrm>
            <a:off x="838935" y="111301"/>
            <a:ext cx="6532239" cy="30685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4F9708-70C9-2D45-8809-9BF3BE8701F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279" b="27613"/>
          <a:stretch/>
        </p:blipFill>
        <p:spPr>
          <a:xfrm>
            <a:off x="838935" y="3232671"/>
            <a:ext cx="6532240" cy="306855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866C663-0209-8E4C-8918-32A988C6D5E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061"/>
          <a:stretch/>
        </p:blipFill>
        <p:spPr>
          <a:xfrm>
            <a:off x="838936" y="6354041"/>
            <a:ext cx="6532239" cy="429544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F3598FD-FA3E-9744-842C-9558DD83F51A}"/>
              </a:ext>
            </a:extLst>
          </p:cNvPr>
          <p:cNvSpPr txBox="1"/>
          <p:nvPr/>
        </p:nvSpPr>
        <p:spPr>
          <a:xfrm>
            <a:off x="1501665" y="200486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AE008CA-AACE-2D4B-8981-B16B6E5A0895}"/>
              </a:ext>
            </a:extLst>
          </p:cNvPr>
          <p:cNvSpPr/>
          <p:nvPr/>
        </p:nvSpPr>
        <p:spPr>
          <a:xfrm>
            <a:off x="1552520" y="6578286"/>
            <a:ext cx="673530" cy="1228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518B15-590F-A545-9BE0-2EB25FD92898}"/>
              </a:ext>
            </a:extLst>
          </p:cNvPr>
          <p:cNvSpPr txBox="1"/>
          <p:nvPr/>
        </p:nvSpPr>
        <p:spPr>
          <a:xfrm>
            <a:off x="1501665" y="6418709"/>
            <a:ext cx="520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TG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577A9EF-AFF2-8A41-8932-1874A8B9C2E4}"/>
              </a:ext>
            </a:extLst>
          </p:cNvPr>
          <p:cNvSpPr/>
          <p:nvPr/>
        </p:nvSpPr>
        <p:spPr>
          <a:xfrm>
            <a:off x="1522028" y="3365936"/>
            <a:ext cx="673530" cy="1228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35CA298-0E37-EE40-9D70-EFA27CC3F14A}"/>
              </a:ext>
            </a:extLst>
          </p:cNvPr>
          <p:cNvSpPr/>
          <p:nvPr/>
        </p:nvSpPr>
        <p:spPr>
          <a:xfrm>
            <a:off x="6014080" y="6432564"/>
            <a:ext cx="673530" cy="1228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26AF57-E04B-6541-8E36-4BC61AF3F2AA}"/>
              </a:ext>
            </a:extLst>
          </p:cNvPr>
          <p:cNvSpPr txBox="1"/>
          <p:nvPr/>
        </p:nvSpPr>
        <p:spPr>
          <a:xfrm>
            <a:off x="1525413" y="3344456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CAD</a:t>
            </a:r>
          </a:p>
        </p:txBody>
      </p:sp>
    </p:spTree>
    <p:extLst>
      <p:ext uri="{BB962C8B-B14F-4D97-AF65-F5344CB8AC3E}">
        <p14:creationId xmlns:p14="http://schemas.microsoft.com/office/powerpoint/2010/main" val="8848428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21320F5-B8E9-3541-BDAC-4A01D18152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498" b="31233"/>
          <a:stretch/>
        </p:blipFill>
        <p:spPr>
          <a:xfrm>
            <a:off x="4519444" y="632800"/>
            <a:ext cx="4559256" cy="20191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017F5A-268D-9647-BB34-128299B0A3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498" b="32354"/>
          <a:stretch/>
        </p:blipFill>
        <p:spPr>
          <a:xfrm>
            <a:off x="4477472" y="4733351"/>
            <a:ext cx="4601228" cy="20016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76C5095-2C3F-774E-BBEA-19C1DE79011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498" b="-765"/>
          <a:stretch/>
        </p:blipFill>
        <p:spPr>
          <a:xfrm>
            <a:off x="4479632" y="6783405"/>
            <a:ext cx="4599068" cy="30669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4977AA-4160-924E-92E3-B9C0477BAF02}"/>
              </a:ext>
            </a:extLst>
          </p:cNvPr>
          <p:cNvSpPr txBox="1"/>
          <p:nvPr/>
        </p:nvSpPr>
        <p:spPr>
          <a:xfrm>
            <a:off x="4966387" y="2725248"/>
            <a:ext cx="13345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DUPD1 - </a:t>
            </a:r>
          </a:p>
          <a:p>
            <a:r>
              <a:rPr lang="en-US" sz="1600" dirty="0"/>
              <a:t>Left Ventricle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F6D57D7-99FE-CD47-B75A-BF454B90FE1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473" b="31888"/>
          <a:stretch/>
        </p:blipFill>
        <p:spPr>
          <a:xfrm>
            <a:off x="-54320" y="622939"/>
            <a:ext cx="4595626" cy="201506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FA213B4-525E-FB49-A147-E755619474D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358" b="30613"/>
          <a:stretch/>
        </p:blipFill>
        <p:spPr>
          <a:xfrm>
            <a:off x="-54320" y="2669199"/>
            <a:ext cx="4576239" cy="205109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0D4D37F-6AE6-624F-9D94-EEA394F77D8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5705"/>
          <a:stretch/>
        </p:blipFill>
        <p:spPr>
          <a:xfrm>
            <a:off x="-58680" y="4744896"/>
            <a:ext cx="4566725" cy="301432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98927E12-3C68-8D44-B34F-DDFF8AE25E09}"/>
              </a:ext>
            </a:extLst>
          </p:cNvPr>
          <p:cNvSpPr txBox="1"/>
          <p:nvPr/>
        </p:nvSpPr>
        <p:spPr>
          <a:xfrm>
            <a:off x="471244" y="709924"/>
            <a:ext cx="520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PAD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28A821-C9C8-514F-B690-AC9695F777EA}"/>
              </a:ext>
            </a:extLst>
          </p:cNvPr>
          <p:cNvSpPr txBox="1"/>
          <p:nvPr/>
        </p:nvSpPr>
        <p:spPr>
          <a:xfrm>
            <a:off x="442956" y="2736415"/>
            <a:ext cx="5389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CAD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2476DC6-948E-7246-BCC5-0FE6D8E43C6D}"/>
              </a:ext>
            </a:extLst>
          </p:cNvPr>
          <p:cNvSpPr/>
          <p:nvPr/>
        </p:nvSpPr>
        <p:spPr>
          <a:xfrm>
            <a:off x="3647251" y="2752744"/>
            <a:ext cx="398395" cy="7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9712962-669E-FD48-BFFF-5FCB4B6EBAA9}"/>
              </a:ext>
            </a:extLst>
          </p:cNvPr>
          <p:cNvSpPr/>
          <p:nvPr/>
        </p:nvSpPr>
        <p:spPr>
          <a:xfrm>
            <a:off x="430222" y="4812730"/>
            <a:ext cx="398395" cy="7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FD1057E-084E-674C-AAA6-EFB09C7D4683}"/>
              </a:ext>
            </a:extLst>
          </p:cNvPr>
          <p:cNvSpPr txBox="1"/>
          <p:nvPr/>
        </p:nvSpPr>
        <p:spPr>
          <a:xfrm>
            <a:off x="442956" y="4799226"/>
            <a:ext cx="407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TG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A03285-BB31-D646-B395-7D80E9B18B26}"/>
              </a:ext>
            </a:extLst>
          </p:cNvPr>
          <p:cNvSpPr/>
          <p:nvPr/>
        </p:nvSpPr>
        <p:spPr>
          <a:xfrm>
            <a:off x="5008335" y="720113"/>
            <a:ext cx="398395" cy="7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ED7647A-7FFD-7744-B57B-6CEEE567AA9F}"/>
              </a:ext>
            </a:extLst>
          </p:cNvPr>
          <p:cNvSpPr/>
          <p:nvPr/>
        </p:nvSpPr>
        <p:spPr>
          <a:xfrm>
            <a:off x="8229044" y="2750614"/>
            <a:ext cx="398395" cy="7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2D0127C-688C-9D4F-9372-7C86D9611982}"/>
              </a:ext>
            </a:extLst>
          </p:cNvPr>
          <p:cNvSpPr/>
          <p:nvPr/>
        </p:nvSpPr>
        <p:spPr>
          <a:xfrm>
            <a:off x="4959331" y="4807464"/>
            <a:ext cx="398395" cy="7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9D008C8-A3C6-5543-A5ED-D32A8BABCF27}"/>
              </a:ext>
            </a:extLst>
          </p:cNvPr>
          <p:cNvSpPr/>
          <p:nvPr/>
        </p:nvSpPr>
        <p:spPr>
          <a:xfrm>
            <a:off x="4959330" y="6879157"/>
            <a:ext cx="398395" cy="77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49CCA7-BB2E-054F-AA20-4AEEF76289A1}"/>
              </a:ext>
            </a:extLst>
          </p:cNvPr>
          <p:cNvSpPr txBox="1"/>
          <p:nvPr/>
        </p:nvSpPr>
        <p:spPr>
          <a:xfrm>
            <a:off x="5007456" y="690919"/>
            <a:ext cx="12634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COMTD1 -</a:t>
            </a:r>
          </a:p>
          <a:p>
            <a:r>
              <a:rPr lang="en-US" sz="1600" dirty="0"/>
              <a:t>Whole Blood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4FB1CF-97F3-2045-B8FE-16F2F4BB9F90}"/>
              </a:ext>
            </a:extLst>
          </p:cNvPr>
          <p:cNvSpPr txBox="1"/>
          <p:nvPr/>
        </p:nvSpPr>
        <p:spPr>
          <a:xfrm>
            <a:off x="5007456" y="4807464"/>
            <a:ext cx="14713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DUSP13 -</a:t>
            </a:r>
          </a:p>
          <a:p>
            <a:r>
              <a:rPr lang="en-US" sz="1600" dirty="0"/>
              <a:t>Skeletal Muscle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6B96BB-0261-D342-91BA-D91B83051F12}"/>
              </a:ext>
            </a:extLst>
          </p:cNvPr>
          <p:cNvSpPr txBox="1"/>
          <p:nvPr/>
        </p:nvSpPr>
        <p:spPr>
          <a:xfrm>
            <a:off x="4926690" y="6799447"/>
            <a:ext cx="18982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ENSG00000237882 -</a:t>
            </a:r>
          </a:p>
          <a:p>
            <a:r>
              <a:rPr lang="en-US" sz="1600" dirty="0"/>
              <a:t>Skeletal Muscle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C87E4E67-7806-794B-BBE3-C7700E0CA45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5499" b="32420"/>
          <a:stretch/>
        </p:blipFill>
        <p:spPr>
          <a:xfrm>
            <a:off x="4511162" y="2669198"/>
            <a:ext cx="4559256" cy="1981307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286C6FE-36BB-774C-8E55-8FB99457E6B6}"/>
              </a:ext>
            </a:extLst>
          </p:cNvPr>
          <p:cNvSpPr/>
          <p:nvPr/>
        </p:nvSpPr>
        <p:spPr>
          <a:xfrm>
            <a:off x="8212980" y="2736415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007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B91055D-B7C9-2043-BA92-F31D7332C2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62"/>
          <a:stretch/>
        </p:blipFill>
        <p:spPr>
          <a:xfrm>
            <a:off x="0" y="4769197"/>
            <a:ext cx="9144000" cy="6096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9A5A66F-1662-0140-84F5-A9A222D109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20" b="21693"/>
          <a:stretch/>
        </p:blipFill>
        <p:spPr>
          <a:xfrm>
            <a:off x="0" y="237065"/>
            <a:ext cx="9144000" cy="463973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6CC487-3AB9-8E40-9B35-6AD22C7B2621}"/>
              </a:ext>
            </a:extLst>
          </p:cNvPr>
          <p:cNvSpPr/>
          <p:nvPr/>
        </p:nvSpPr>
        <p:spPr>
          <a:xfrm>
            <a:off x="6906479" y="4769197"/>
            <a:ext cx="679993" cy="146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33B3C9-27EA-0A4B-A493-B70D7622FE60}"/>
              </a:ext>
            </a:extLst>
          </p:cNvPr>
          <p:cNvSpPr/>
          <p:nvPr/>
        </p:nvSpPr>
        <p:spPr>
          <a:xfrm>
            <a:off x="965767" y="4961465"/>
            <a:ext cx="679993" cy="1614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469B5A7-58EE-4546-894F-735EC04534E9}"/>
              </a:ext>
            </a:extLst>
          </p:cNvPr>
          <p:cNvSpPr/>
          <p:nvPr/>
        </p:nvSpPr>
        <p:spPr>
          <a:xfrm>
            <a:off x="948834" y="350671"/>
            <a:ext cx="679993" cy="1614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447295-6C91-F64E-9392-98927EB4F04F}"/>
              </a:ext>
            </a:extLst>
          </p:cNvPr>
          <p:cNvSpPr txBox="1"/>
          <p:nvPr/>
        </p:nvSpPr>
        <p:spPr>
          <a:xfrm>
            <a:off x="924142" y="356704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DBDF52-746E-B248-AFB4-F06C015FAF71}"/>
              </a:ext>
            </a:extLst>
          </p:cNvPr>
          <p:cNvSpPr txBox="1"/>
          <p:nvPr/>
        </p:nvSpPr>
        <p:spPr>
          <a:xfrm>
            <a:off x="937446" y="4950769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BMI</a:t>
            </a:r>
          </a:p>
        </p:txBody>
      </p:sp>
      <p:pic>
        <p:nvPicPr>
          <p:cNvPr id="9" name="Picture 8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9A7BBBD1-B333-5B4A-8A99-1157B8282D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1633" y="384537"/>
            <a:ext cx="7366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259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E6C9CE-CFDA-374D-BFB6-1FB1CF0DCA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62" b="24"/>
          <a:stretch/>
        </p:blipFill>
        <p:spPr>
          <a:xfrm>
            <a:off x="51126" y="5016121"/>
            <a:ext cx="4538132" cy="30246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243D82F-2093-A947-9914-E2D93B0B46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26" b="31217"/>
          <a:stretch/>
        </p:blipFill>
        <p:spPr>
          <a:xfrm>
            <a:off x="4616259" y="1005040"/>
            <a:ext cx="4538132" cy="20253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3CBD9E7-6E69-B044-8BD3-F35D94E1A3B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555" b="32011"/>
          <a:stretch/>
        </p:blipFill>
        <p:spPr>
          <a:xfrm>
            <a:off x="4624872" y="3052052"/>
            <a:ext cx="4529520" cy="197956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C8485A6-78C4-B844-9E9E-E3B30B63BDB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980"/>
          <a:stretch/>
        </p:blipFill>
        <p:spPr>
          <a:xfrm>
            <a:off x="4624872" y="5053279"/>
            <a:ext cx="4539353" cy="298752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B96B81A-931D-9A4B-8540-4113F18CDACB}"/>
              </a:ext>
            </a:extLst>
          </p:cNvPr>
          <p:cNvSpPr txBox="1"/>
          <p:nvPr/>
        </p:nvSpPr>
        <p:spPr>
          <a:xfrm>
            <a:off x="5057785" y="5084896"/>
            <a:ext cx="22591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KPNA2 -</a:t>
            </a:r>
          </a:p>
          <a:p>
            <a:r>
              <a:rPr lang="en-US" dirty="0"/>
              <a:t>Caudate Basal Ganglia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C75E870-0399-4343-8CCF-25BA4589986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357" b="31170"/>
          <a:stretch/>
        </p:blipFill>
        <p:spPr>
          <a:xfrm>
            <a:off x="51126" y="1005040"/>
            <a:ext cx="4538133" cy="201633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0798848-EC52-6D47-B786-39252C3480B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5754" b="31746"/>
          <a:stretch/>
        </p:blipFill>
        <p:spPr>
          <a:xfrm>
            <a:off x="47274" y="3052052"/>
            <a:ext cx="4524726" cy="197956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328BB59-BF99-404A-B8E7-3386EF407E4D}"/>
              </a:ext>
            </a:extLst>
          </p:cNvPr>
          <p:cNvSpPr txBox="1"/>
          <p:nvPr/>
        </p:nvSpPr>
        <p:spPr>
          <a:xfrm>
            <a:off x="519653" y="3105329"/>
            <a:ext cx="522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LDL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95F6531-2988-B34B-B04C-75480F61BE43}"/>
              </a:ext>
            </a:extLst>
          </p:cNvPr>
          <p:cNvSpPr/>
          <p:nvPr/>
        </p:nvSpPr>
        <p:spPr>
          <a:xfrm>
            <a:off x="529790" y="1096983"/>
            <a:ext cx="384609" cy="812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82AB715-7C72-7E4B-B547-BA167E53AEAF}"/>
              </a:ext>
            </a:extLst>
          </p:cNvPr>
          <p:cNvSpPr/>
          <p:nvPr/>
        </p:nvSpPr>
        <p:spPr>
          <a:xfrm>
            <a:off x="5102866" y="1096983"/>
            <a:ext cx="384609" cy="812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28488A8-D231-384E-9F1C-344ECC64D2D0}"/>
              </a:ext>
            </a:extLst>
          </p:cNvPr>
          <p:cNvSpPr/>
          <p:nvPr/>
        </p:nvSpPr>
        <p:spPr>
          <a:xfrm>
            <a:off x="3694331" y="3106912"/>
            <a:ext cx="384609" cy="812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A70EBF7-A7F4-E74F-ADB0-D7EEB83BCCEC}"/>
              </a:ext>
            </a:extLst>
          </p:cNvPr>
          <p:cNvSpPr/>
          <p:nvPr/>
        </p:nvSpPr>
        <p:spPr>
          <a:xfrm>
            <a:off x="5102865" y="3123259"/>
            <a:ext cx="384609" cy="812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9CFAF9E-3F2D-ED46-99C1-19672D67305B}"/>
              </a:ext>
            </a:extLst>
          </p:cNvPr>
          <p:cNvSpPr/>
          <p:nvPr/>
        </p:nvSpPr>
        <p:spPr>
          <a:xfrm>
            <a:off x="519653" y="5124294"/>
            <a:ext cx="384609" cy="812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B4E82C4-A080-7240-8167-3910B609BFB6}"/>
              </a:ext>
            </a:extLst>
          </p:cNvPr>
          <p:cNvSpPr/>
          <p:nvPr/>
        </p:nvSpPr>
        <p:spPr>
          <a:xfrm>
            <a:off x="8292586" y="5115328"/>
            <a:ext cx="384609" cy="812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BA4F444-E448-494C-848A-4B237FAA5C00}"/>
              </a:ext>
            </a:extLst>
          </p:cNvPr>
          <p:cNvSpPr txBox="1"/>
          <p:nvPr/>
        </p:nvSpPr>
        <p:spPr>
          <a:xfrm>
            <a:off x="500096" y="1067791"/>
            <a:ext cx="562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76576A-3491-0247-A55B-B85E5029B8D7}"/>
              </a:ext>
            </a:extLst>
          </p:cNvPr>
          <p:cNvSpPr txBox="1"/>
          <p:nvPr/>
        </p:nvSpPr>
        <p:spPr>
          <a:xfrm>
            <a:off x="500096" y="5084897"/>
            <a:ext cx="768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BPTF -</a:t>
            </a:r>
          </a:p>
          <a:p>
            <a:r>
              <a:rPr lang="en-US" dirty="0"/>
              <a:t>Heart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DD153E-A495-4943-917C-867E5ED0A839}"/>
              </a:ext>
            </a:extLst>
          </p:cNvPr>
          <p:cNvSpPr txBox="1"/>
          <p:nvPr/>
        </p:nvSpPr>
        <p:spPr>
          <a:xfrm>
            <a:off x="5065124" y="1063786"/>
            <a:ext cx="2108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ENSG00000237854 -</a:t>
            </a:r>
          </a:p>
          <a:p>
            <a:r>
              <a:rPr lang="en-US" dirty="0"/>
              <a:t>Brain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3CDB2A-7D39-8941-B769-AD254161ACBF}"/>
              </a:ext>
            </a:extLst>
          </p:cNvPr>
          <p:cNvSpPr txBox="1"/>
          <p:nvPr/>
        </p:nvSpPr>
        <p:spPr>
          <a:xfrm>
            <a:off x="5065124" y="3118824"/>
            <a:ext cx="2108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ENSG00000265055 -</a:t>
            </a:r>
          </a:p>
          <a:p>
            <a:r>
              <a:rPr lang="en-US" dirty="0"/>
              <a:t>Tibial Artery</a:t>
            </a:r>
          </a:p>
        </p:txBody>
      </p:sp>
    </p:spTree>
    <p:extLst>
      <p:ext uri="{BB962C8B-B14F-4D97-AF65-F5344CB8AC3E}">
        <p14:creationId xmlns:p14="http://schemas.microsoft.com/office/powerpoint/2010/main" val="9589145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DF6A8FEE-748B-AA4B-A78E-BE52008C7D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462" b="31793"/>
          <a:stretch/>
        </p:blipFill>
        <p:spPr>
          <a:xfrm>
            <a:off x="1346315" y="561072"/>
            <a:ext cx="6413827" cy="281705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A447295-6C91-F64E-9392-98927EB4F04F}"/>
              </a:ext>
            </a:extLst>
          </p:cNvPr>
          <p:cNvSpPr txBox="1"/>
          <p:nvPr/>
        </p:nvSpPr>
        <p:spPr>
          <a:xfrm>
            <a:off x="1997663" y="691238"/>
            <a:ext cx="562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PAD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D7424EC-4D7E-FB42-A59B-C14D65D560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579" r="420" b="31920"/>
          <a:stretch/>
        </p:blipFill>
        <p:spPr>
          <a:xfrm>
            <a:off x="1346315" y="3362111"/>
            <a:ext cx="6413826" cy="281786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2619958-6DBB-5C4F-8CA2-E9B1F6D2D9EB}"/>
              </a:ext>
            </a:extLst>
          </p:cNvPr>
          <p:cNvSpPr txBox="1"/>
          <p:nvPr/>
        </p:nvSpPr>
        <p:spPr>
          <a:xfrm>
            <a:off x="1988960" y="6224549"/>
            <a:ext cx="1394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PCSK6 - Liver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489D8F3-8E0B-E64F-9664-66768D2C1DCF}"/>
              </a:ext>
            </a:extLst>
          </p:cNvPr>
          <p:cNvSpPr/>
          <p:nvPr/>
        </p:nvSpPr>
        <p:spPr>
          <a:xfrm>
            <a:off x="6556670" y="6278046"/>
            <a:ext cx="561435" cy="1128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0CB8D39-F8FE-CF43-B987-C497EA633744}"/>
              </a:ext>
            </a:extLst>
          </p:cNvPr>
          <p:cNvSpPr/>
          <p:nvPr/>
        </p:nvSpPr>
        <p:spPr>
          <a:xfrm>
            <a:off x="1998241" y="3458285"/>
            <a:ext cx="561435" cy="1128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DBDF52-746E-B248-AFB4-F06C015FAF71}"/>
              </a:ext>
            </a:extLst>
          </p:cNvPr>
          <p:cNvSpPr txBox="1"/>
          <p:nvPr/>
        </p:nvSpPr>
        <p:spPr>
          <a:xfrm>
            <a:off x="1997663" y="3444430"/>
            <a:ext cx="522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LDL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1C63B3-1102-F64F-811E-9E68DDCBAC3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853"/>
          <a:stretch/>
        </p:blipFill>
        <p:spPr>
          <a:xfrm>
            <a:off x="1346314" y="6120352"/>
            <a:ext cx="6440502" cy="455607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2268AB2-F7F0-254D-ABF3-B2E9E44A42C3}"/>
              </a:ext>
            </a:extLst>
          </p:cNvPr>
          <p:cNvSpPr/>
          <p:nvPr/>
        </p:nvSpPr>
        <p:spPr>
          <a:xfrm>
            <a:off x="6620355" y="6278046"/>
            <a:ext cx="497749" cy="14351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1922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7135475-1D4B-4B45-98E6-D7B169BDE7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277"/>
          <a:stretch/>
        </p:blipFill>
        <p:spPr>
          <a:xfrm>
            <a:off x="-166254" y="4266420"/>
            <a:ext cx="9144000" cy="59990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95D6E5C-750E-B241-9CB0-8637A0C7F4C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061" b="31385"/>
          <a:stretch/>
        </p:blipFill>
        <p:spPr>
          <a:xfrm>
            <a:off x="-166254" y="213738"/>
            <a:ext cx="9144000" cy="40039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626AF57-E04B-6541-8E36-4BC61AF3F2AA}"/>
              </a:ext>
            </a:extLst>
          </p:cNvPr>
          <p:cNvSpPr txBox="1"/>
          <p:nvPr/>
        </p:nvSpPr>
        <p:spPr>
          <a:xfrm>
            <a:off x="757318" y="4340778"/>
            <a:ext cx="633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LDL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FFF983-AE9D-0140-B09E-BAF5C4F39D2A}"/>
              </a:ext>
            </a:extLst>
          </p:cNvPr>
          <p:cNvSpPr/>
          <p:nvPr/>
        </p:nvSpPr>
        <p:spPr>
          <a:xfrm>
            <a:off x="814280" y="336813"/>
            <a:ext cx="673530" cy="1561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3598FD-FA3E-9744-842C-9558DD83F51A}"/>
              </a:ext>
            </a:extLst>
          </p:cNvPr>
          <p:cNvSpPr txBox="1"/>
          <p:nvPr/>
        </p:nvSpPr>
        <p:spPr>
          <a:xfrm>
            <a:off x="758493" y="296867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8981312-D5FF-CF4C-9A09-7410AEFD41C7}"/>
              </a:ext>
            </a:extLst>
          </p:cNvPr>
          <p:cNvSpPr/>
          <p:nvPr/>
        </p:nvSpPr>
        <p:spPr>
          <a:xfrm>
            <a:off x="7136298" y="4382343"/>
            <a:ext cx="885484" cy="158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CD14FD95-0678-E64B-806C-C50135B4D0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5182" y="324576"/>
            <a:ext cx="7366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5245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6FAF2BE-E3CD-E442-B628-E8210B5C46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62"/>
          <a:stretch/>
        </p:blipFill>
        <p:spPr>
          <a:xfrm>
            <a:off x="0" y="4671984"/>
            <a:ext cx="9144000" cy="6096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FED50EA-1F49-204E-8826-7343120ADA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233" b="22222"/>
          <a:stretch/>
        </p:blipFill>
        <p:spPr>
          <a:xfrm>
            <a:off x="0" y="0"/>
            <a:ext cx="9144000" cy="470746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CDBDF52-746E-B248-AFB4-F06C015FAF71}"/>
              </a:ext>
            </a:extLst>
          </p:cNvPr>
          <p:cNvSpPr txBox="1"/>
          <p:nvPr/>
        </p:nvSpPr>
        <p:spPr>
          <a:xfrm>
            <a:off x="900485" y="4861485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SMK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447295-6C91-F64E-9392-98927EB4F04F}"/>
              </a:ext>
            </a:extLst>
          </p:cNvPr>
          <p:cNvSpPr txBox="1"/>
          <p:nvPr/>
        </p:nvSpPr>
        <p:spPr>
          <a:xfrm>
            <a:off x="933097" y="204816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CB35F37-AD1F-1F4E-B4C5-E0CA019C8A6F}"/>
              </a:ext>
            </a:extLst>
          </p:cNvPr>
          <p:cNvSpPr/>
          <p:nvPr/>
        </p:nvSpPr>
        <p:spPr>
          <a:xfrm>
            <a:off x="7500684" y="4856437"/>
            <a:ext cx="679993" cy="1629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2252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B47D554-46E4-F042-BAD5-5B32813D33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545" b="22365"/>
          <a:stretch/>
        </p:blipFill>
        <p:spPr>
          <a:xfrm>
            <a:off x="299081" y="3934077"/>
            <a:ext cx="4384465" cy="21818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96D592-C891-2349-BBED-A03A9A3EB3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711" b="57"/>
          <a:stretch/>
        </p:blipFill>
        <p:spPr>
          <a:xfrm>
            <a:off x="299082" y="6134981"/>
            <a:ext cx="4384464" cy="289209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286C6FE-36BB-774C-8E55-8FB99457E6B6}"/>
              </a:ext>
            </a:extLst>
          </p:cNvPr>
          <p:cNvSpPr/>
          <p:nvPr/>
        </p:nvSpPr>
        <p:spPr>
          <a:xfrm>
            <a:off x="4358461" y="1669410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1EEC20-BBE9-4A47-9535-6CAAA31F640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711" b="22224"/>
          <a:stretch/>
        </p:blipFill>
        <p:spPr>
          <a:xfrm>
            <a:off x="4692064" y="1706409"/>
            <a:ext cx="4365787" cy="220236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7BD1F22-737D-EE49-9084-426F9C83A926}"/>
              </a:ext>
            </a:extLst>
          </p:cNvPr>
          <p:cNvSpPr/>
          <p:nvPr/>
        </p:nvSpPr>
        <p:spPr>
          <a:xfrm>
            <a:off x="759342" y="6169997"/>
            <a:ext cx="920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ARL14EP -</a:t>
            </a:r>
          </a:p>
          <a:p>
            <a:r>
              <a:rPr lang="en-US" sz="1400" dirty="0"/>
              <a:t>Spleen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2E8371-E185-7042-891A-6231EFA592E7}"/>
              </a:ext>
            </a:extLst>
          </p:cNvPr>
          <p:cNvSpPr/>
          <p:nvPr/>
        </p:nvSpPr>
        <p:spPr>
          <a:xfrm>
            <a:off x="5122950" y="1749854"/>
            <a:ext cx="1683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ENSG00000242353 -</a:t>
            </a:r>
          </a:p>
          <a:p>
            <a:r>
              <a:rPr lang="en-US" sz="1400" dirty="0"/>
              <a:t>Pituitary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CBB7E10-C9AB-C646-87F8-6D48D025C3F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711" b="22487"/>
          <a:stretch/>
        </p:blipFill>
        <p:spPr>
          <a:xfrm>
            <a:off x="4684488" y="3913542"/>
            <a:ext cx="4381804" cy="22023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9DB90FD-4873-E54F-9C1C-C00A2FFD858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711"/>
          <a:stretch/>
        </p:blipFill>
        <p:spPr>
          <a:xfrm>
            <a:off x="4684488" y="6115909"/>
            <a:ext cx="4381803" cy="2892093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5DF78232-317A-9C48-85C1-1F7C3BA007FE}"/>
              </a:ext>
            </a:extLst>
          </p:cNvPr>
          <p:cNvSpPr/>
          <p:nvPr/>
        </p:nvSpPr>
        <p:spPr>
          <a:xfrm>
            <a:off x="759342" y="1749854"/>
            <a:ext cx="4792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PAD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8BB8227-8E8B-774A-9FD5-A1C750832998}"/>
              </a:ext>
            </a:extLst>
          </p:cNvPr>
          <p:cNvSpPr/>
          <p:nvPr/>
        </p:nvSpPr>
        <p:spPr>
          <a:xfrm>
            <a:off x="759342" y="3959698"/>
            <a:ext cx="442463" cy="864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352E8B6-4ABC-3346-91F5-AFAB1595DDCC}"/>
              </a:ext>
            </a:extLst>
          </p:cNvPr>
          <p:cNvSpPr/>
          <p:nvPr/>
        </p:nvSpPr>
        <p:spPr>
          <a:xfrm>
            <a:off x="759342" y="3978770"/>
            <a:ext cx="4748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T2D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64AB678-C606-644B-8448-57D65C979699}"/>
              </a:ext>
            </a:extLst>
          </p:cNvPr>
          <p:cNvSpPr/>
          <p:nvPr/>
        </p:nvSpPr>
        <p:spPr>
          <a:xfrm>
            <a:off x="3775106" y="6205926"/>
            <a:ext cx="442463" cy="864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0680B8F-090F-2040-8957-0B51BE0ECAC5}"/>
              </a:ext>
            </a:extLst>
          </p:cNvPr>
          <p:cNvSpPr/>
          <p:nvPr/>
        </p:nvSpPr>
        <p:spPr>
          <a:xfrm>
            <a:off x="8241475" y="1773604"/>
            <a:ext cx="376690" cy="864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3119825-3C12-3141-9570-FE69BB0141FF}"/>
              </a:ext>
            </a:extLst>
          </p:cNvPr>
          <p:cNvSpPr/>
          <p:nvPr/>
        </p:nvSpPr>
        <p:spPr>
          <a:xfrm>
            <a:off x="5150163" y="3978770"/>
            <a:ext cx="376690" cy="864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1F5F7C-98CE-2F41-8F9B-7BCE11F2E684}"/>
              </a:ext>
            </a:extLst>
          </p:cNvPr>
          <p:cNvSpPr/>
          <p:nvPr/>
        </p:nvSpPr>
        <p:spPr>
          <a:xfrm>
            <a:off x="5142971" y="6169262"/>
            <a:ext cx="376690" cy="864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26BB3C-802F-D545-B64E-C9DFA6713185}"/>
              </a:ext>
            </a:extLst>
          </p:cNvPr>
          <p:cNvSpPr txBox="1"/>
          <p:nvPr/>
        </p:nvSpPr>
        <p:spPr>
          <a:xfrm>
            <a:off x="5119715" y="3959698"/>
            <a:ext cx="10254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KCNA4 –</a:t>
            </a:r>
          </a:p>
          <a:p>
            <a:r>
              <a:rPr lang="en-US" sz="1400" dirty="0"/>
              <a:t>Cerebellum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ACFF24-E42B-AA41-900F-7FB318957913}"/>
              </a:ext>
            </a:extLst>
          </p:cNvPr>
          <p:cNvSpPr txBox="1"/>
          <p:nvPr/>
        </p:nvSpPr>
        <p:spPr>
          <a:xfrm>
            <a:off x="5091758" y="6162065"/>
            <a:ext cx="1067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LINC01616 -</a:t>
            </a:r>
          </a:p>
          <a:p>
            <a:r>
              <a:rPr lang="en-US" sz="1400" dirty="0"/>
              <a:t>Cerebellum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2FBCB2-BFC0-4543-88F9-B8F3308BB5F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5495" b="22366"/>
          <a:stretch/>
        </p:blipFill>
        <p:spPr>
          <a:xfrm>
            <a:off x="299081" y="1704023"/>
            <a:ext cx="4389654" cy="221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6090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6E8DB17-DA3F-FF4B-A66A-C4D9141846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710" b="1189"/>
          <a:stretch/>
        </p:blipFill>
        <p:spPr>
          <a:xfrm>
            <a:off x="33855" y="7344734"/>
            <a:ext cx="4555960" cy="29691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C6153A-A3DC-5146-847E-B34D0072D16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711" b="31217"/>
          <a:stretch/>
        </p:blipFill>
        <p:spPr>
          <a:xfrm>
            <a:off x="64141" y="5341213"/>
            <a:ext cx="4525674" cy="199810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963D42C-4333-184C-9837-7F9A24A836B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210" b="31680"/>
          <a:stretch/>
        </p:blipFill>
        <p:spPr>
          <a:xfrm>
            <a:off x="4469202" y="1329532"/>
            <a:ext cx="4553669" cy="20116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4362C5-8FA9-7D47-AC9D-6C4A2BD5C28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711" b="31482"/>
          <a:stretch/>
        </p:blipFill>
        <p:spPr>
          <a:xfrm>
            <a:off x="54610" y="1363474"/>
            <a:ext cx="4544736" cy="199810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4739BDF-F2A0-DF49-B517-67E1792FCA33}"/>
              </a:ext>
            </a:extLst>
          </p:cNvPr>
          <p:cNvSpPr/>
          <p:nvPr/>
        </p:nvSpPr>
        <p:spPr>
          <a:xfrm>
            <a:off x="2645501" y="5375492"/>
            <a:ext cx="14734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/>
              <a:t>ENSG00000131484 -</a:t>
            </a:r>
          </a:p>
          <a:p>
            <a:pPr algn="r"/>
            <a:r>
              <a:rPr lang="en-US" sz="1200" dirty="0"/>
              <a:t>Spleen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B769883-3190-E447-9477-95611922157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762" b="31748"/>
          <a:stretch/>
        </p:blipFill>
        <p:spPr>
          <a:xfrm>
            <a:off x="4482825" y="3335529"/>
            <a:ext cx="4526421" cy="20116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D81D605-A089-DE4A-835A-D2E2000FDC1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5291" b="31748"/>
          <a:stretch/>
        </p:blipFill>
        <p:spPr>
          <a:xfrm>
            <a:off x="4487876" y="5324979"/>
            <a:ext cx="4516317" cy="199046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A02D40A-55F0-5D4C-80E8-150E8359CF1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4761" b="1173"/>
          <a:stretch/>
        </p:blipFill>
        <p:spPr>
          <a:xfrm>
            <a:off x="4482825" y="7310604"/>
            <a:ext cx="4561085" cy="300328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E0C971E-EE92-9A41-AE58-FB55398B57F3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5563" b="31381"/>
          <a:stretch/>
        </p:blipFill>
        <p:spPr>
          <a:xfrm>
            <a:off x="54610" y="3359773"/>
            <a:ext cx="4544736" cy="200603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4FFEF7D5-DBCF-B34D-ACE4-B6837B40F990}"/>
              </a:ext>
            </a:extLst>
          </p:cNvPr>
          <p:cNvSpPr/>
          <p:nvPr/>
        </p:nvSpPr>
        <p:spPr>
          <a:xfrm>
            <a:off x="3745021" y="3447492"/>
            <a:ext cx="376690" cy="749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6D4BB12-B154-3447-9123-3B2FD120C2E6}"/>
              </a:ext>
            </a:extLst>
          </p:cNvPr>
          <p:cNvSpPr/>
          <p:nvPr/>
        </p:nvSpPr>
        <p:spPr>
          <a:xfrm>
            <a:off x="3712910" y="3418559"/>
            <a:ext cx="4331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T2D</a:t>
            </a:r>
          </a:p>
        </p:txBody>
      </p:sp>
      <p:pic>
        <p:nvPicPr>
          <p:cNvPr id="32" name="Picture 31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EA17ECB2-1DD1-374C-A5B9-E9F43CEBE82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1261" y="1434348"/>
            <a:ext cx="385768" cy="858002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C4048289-AD0A-8B41-851E-8D961776C8AB}"/>
              </a:ext>
            </a:extLst>
          </p:cNvPr>
          <p:cNvSpPr/>
          <p:nvPr/>
        </p:nvSpPr>
        <p:spPr>
          <a:xfrm>
            <a:off x="3733458" y="1423394"/>
            <a:ext cx="376690" cy="749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F2C4A30-B895-5F45-ADC3-28C13BD2F432}"/>
              </a:ext>
            </a:extLst>
          </p:cNvPr>
          <p:cNvSpPr/>
          <p:nvPr/>
        </p:nvSpPr>
        <p:spPr>
          <a:xfrm>
            <a:off x="530824" y="5400677"/>
            <a:ext cx="376690" cy="749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9089510-9F03-604B-B164-A37F20860D93}"/>
              </a:ext>
            </a:extLst>
          </p:cNvPr>
          <p:cNvSpPr/>
          <p:nvPr/>
        </p:nvSpPr>
        <p:spPr>
          <a:xfrm>
            <a:off x="3733458" y="1417981"/>
            <a:ext cx="4378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PAD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8BEE070-D9FB-214C-90F8-4B3F85C31C28}"/>
              </a:ext>
            </a:extLst>
          </p:cNvPr>
          <p:cNvSpPr/>
          <p:nvPr/>
        </p:nvSpPr>
        <p:spPr>
          <a:xfrm>
            <a:off x="3730628" y="7410096"/>
            <a:ext cx="376690" cy="749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C6E9C4-F515-B043-B964-BE33A017BCDA}"/>
              </a:ext>
            </a:extLst>
          </p:cNvPr>
          <p:cNvSpPr/>
          <p:nvPr/>
        </p:nvSpPr>
        <p:spPr>
          <a:xfrm>
            <a:off x="2633838" y="7397907"/>
            <a:ext cx="14734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/>
              <a:t>ENSG00000263142 -</a:t>
            </a:r>
          </a:p>
          <a:p>
            <a:pPr algn="r"/>
            <a:r>
              <a:rPr lang="en-US" sz="1200" dirty="0"/>
              <a:t>Esophagus 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23802F1-3110-2B41-A595-4F6A17BEAE49}"/>
              </a:ext>
            </a:extLst>
          </p:cNvPr>
          <p:cNvSpPr/>
          <p:nvPr/>
        </p:nvSpPr>
        <p:spPr>
          <a:xfrm>
            <a:off x="8161519" y="1413853"/>
            <a:ext cx="376690" cy="749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3A7EAC-4316-CF4C-99D7-EC1C66902CF6}"/>
              </a:ext>
            </a:extLst>
          </p:cNvPr>
          <p:cNvSpPr txBox="1"/>
          <p:nvPr/>
        </p:nvSpPr>
        <p:spPr>
          <a:xfrm>
            <a:off x="7099598" y="1401684"/>
            <a:ext cx="1473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ENSG00000267344 -</a:t>
            </a:r>
          </a:p>
          <a:p>
            <a:pPr algn="r"/>
            <a:r>
              <a:rPr lang="en-US" sz="1200" dirty="0"/>
              <a:t>Skin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FF295B8-0BDD-624F-A160-E21C07EC5DB7}"/>
              </a:ext>
            </a:extLst>
          </p:cNvPr>
          <p:cNvSpPr/>
          <p:nvPr/>
        </p:nvSpPr>
        <p:spPr>
          <a:xfrm>
            <a:off x="8171793" y="3447492"/>
            <a:ext cx="376690" cy="761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1F431F-E05C-B348-A71E-F3816657306E}"/>
              </a:ext>
            </a:extLst>
          </p:cNvPr>
          <p:cNvSpPr txBox="1"/>
          <p:nvPr/>
        </p:nvSpPr>
        <p:spPr>
          <a:xfrm>
            <a:off x="7538821" y="3413364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KANSL1-AS1 -</a:t>
            </a:r>
          </a:p>
          <a:p>
            <a:pPr algn="r"/>
            <a:r>
              <a:rPr lang="en-US" sz="1200" dirty="0"/>
              <a:t>Pancreas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65FF21B-2313-C742-AF58-C8E9FD653521}"/>
              </a:ext>
            </a:extLst>
          </p:cNvPr>
          <p:cNvSpPr/>
          <p:nvPr/>
        </p:nvSpPr>
        <p:spPr>
          <a:xfrm>
            <a:off x="8153415" y="5409087"/>
            <a:ext cx="376690" cy="785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B09A07-A8B6-764C-BF46-5F8D1E6447D0}"/>
              </a:ext>
            </a:extLst>
          </p:cNvPr>
          <p:cNvSpPr txBox="1"/>
          <p:nvPr/>
        </p:nvSpPr>
        <p:spPr>
          <a:xfrm>
            <a:off x="7749258" y="5400677"/>
            <a:ext cx="8245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LRRC37A -</a:t>
            </a:r>
          </a:p>
          <a:p>
            <a:pPr algn="r"/>
            <a:r>
              <a:rPr lang="en-US" sz="1200" dirty="0"/>
              <a:t>Aorta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49DF582-F889-C04A-B019-CD4D9094CB8E}"/>
              </a:ext>
            </a:extLst>
          </p:cNvPr>
          <p:cNvSpPr/>
          <p:nvPr/>
        </p:nvSpPr>
        <p:spPr>
          <a:xfrm>
            <a:off x="8179598" y="7420370"/>
            <a:ext cx="393480" cy="728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D4393D7-A87D-7A4E-9C5A-3AE45895C382}"/>
              </a:ext>
            </a:extLst>
          </p:cNvPr>
          <p:cNvSpPr txBox="1"/>
          <p:nvPr/>
        </p:nvSpPr>
        <p:spPr>
          <a:xfrm>
            <a:off x="7479317" y="7382756"/>
            <a:ext cx="1153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LRRC37A2 - </a:t>
            </a:r>
          </a:p>
          <a:p>
            <a:pPr algn="r"/>
            <a:r>
              <a:rPr lang="en-US" sz="1200" dirty="0"/>
              <a:t>Skeletal Muscle</a:t>
            </a:r>
          </a:p>
        </p:txBody>
      </p:sp>
    </p:spTree>
    <p:extLst>
      <p:ext uri="{BB962C8B-B14F-4D97-AF65-F5344CB8AC3E}">
        <p14:creationId xmlns:p14="http://schemas.microsoft.com/office/powerpoint/2010/main" val="2504234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39B5C92-BB16-E94A-B2CA-FF4B2FF863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411"/>
          <a:stretch/>
        </p:blipFill>
        <p:spPr>
          <a:xfrm>
            <a:off x="277090" y="4423385"/>
            <a:ext cx="8146473" cy="53939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44E3A14-9C1B-7344-B419-41B4A585C4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411" b="22189"/>
          <a:stretch/>
        </p:blipFill>
        <p:spPr>
          <a:xfrm>
            <a:off x="277091" y="193836"/>
            <a:ext cx="8146473" cy="412865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A447295-6C91-F64E-9392-98927EB4F04F}"/>
              </a:ext>
            </a:extLst>
          </p:cNvPr>
          <p:cNvSpPr txBox="1"/>
          <p:nvPr/>
        </p:nvSpPr>
        <p:spPr>
          <a:xfrm>
            <a:off x="1128134" y="322441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DBDF52-746E-B248-AFB4-F06C015FAF71}"/>
              </a:ext>
            </a:extLst>
          </p:cNvPr>
          <p:cNvSpPr txBox="1"/>
          <p:nvPr/>
        </p:nvSpPr>
        <p:spPr>
          <a:xfrm>
            <a:off x="1122037" y="4561934"/>
            <a:ext cx="679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T2D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BEA4177-A5A9-3542-9920-809AE443FDB4}"/>
              </a:ext>
            </a:extLst>
          </p:cNvPr>
          <p:cNvSpPr/>
          <p:nvPr/>
        </p:nvSpPr>
        <p:spPr>
          <a:xfrm>
            <a:off x="6878012" y="4561934"/>
            <a:ext cx="679993" cy="1362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1998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DFA555-2900-8F42-8F12-135FFB72AE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277" b="27489"/>
          <a:stretch/>
        </p:blipFill>
        <p:spPr>
          <a:xfrm>
            <a:off x="248933" y="553273"/>
            <a:ext cx="8646133" cy="400866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BEA4177-A5A9-3542-9920-809AE443FDB4}"/>
              </a:ext>
            </a:extLst>
          </p:cNvPr>
          <p:cNvSpPr/>
          <p:nvPr/>
        </p:nvSpPr>
        <p:spPr>
          <a:xfrm>
            <a:off x="1168965" y="668803"/>
            <a:ext cx="679993" cy="146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447295-6C91-F64E-9392-98927EB4F04F}"/>
              </a:ext>
            </a:extLst>
          </p:cNvPr>
          <p:cNvSpPr txBox="1"/>
          <p:nvPr/>
        </p:nvSpPr>
        <p:spPr>
          <a:xfrm>
            <a:off x="1165085" y="668803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pic>
        <p:nvPicPr>
          <p:cNvPr id="7" name="Picture 6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FE4A9581-A1B5-AA43-8357-E8B9A131E1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8434" y="668803"/>
            <a:ext cx="736600" cy="1638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37E8075-865F-5545-A176-7EB262A1706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628"/>
          <a:stretch/>
        </p:blipFill>
        <p:spPr>
          <a:xfrm>
            <a:off x="248932" y="4646939"/>
            <a:ext cx="8646133" cy="571168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6CC487-3AB9-8E40-9B35-6AD22C7B2621}"/>
              </a:ext>
            </a:extLst>
          </p:cNvPr>
          <p:cNvSpPr/>
          <p:nvPr/>
        </p:nvSpPr>
        <p:spPr>
          <a:xfrm>
            <a:off x="1155110" y="4777246"/>
            <a:ext cx="679993" cy="146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DBDF52-746E-B248-AFB4-F06C015FAF71}"/>
              </a:ext>
            </a:extLst>
          </p:cNvPr>
          <p:cNvSpPr txBox="1"/>
          <p:nvPr/>
        </p:nvSpPr>
        <p:spPr>
          <a:xfrm>
            <a:off x="1168964" y="4777246"/>
            <a:ext cx="679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T2D</a:t>
            </a:r>
          </a:p>
        </p:txBody>
      </p:sp>
    </p:spTree>
    <p:extLst>
      <p:ext uri="{BB962C8B-B14F-4D97-AF65-F5344CB8AC3E}">
        <p14:creationId xmlns:p14="http://schemas.microsoft.com/office/powerpoint/2010/main" val="2448960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A7FEAA-6A4D-314D-AB77-92D83E8C72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084"/>
          <a:stretch/>
        </p:blipFill>
        <p:spPr>
          <a:xfrm>
            <a:off x="493581" y="4911970"/>
            <a:ext cx="7813963" cy="51369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54E7072-B96A-6340-977E-8CAF103E1F8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67" b="17948"/>
          <a:stretch/>
        </p:blipFill>
        <p:spPr>
          <a:xfrm>
            <a:off x="493582" y="588572"/>
            <a:ext cx="7813963" cy="421085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6CC487-3AB9-8E40-9B35-6AD22C7B2621}"/>
              </a:ext>
            </a:extLst>
          </p:cNvPr>
          <p:cNvSpPr/>
          <p:nvPr/>
        </p:nvSpPr>
        <p:spPr>
          <a:xfrm>
            <a:off x="1321365" y="5023825"/>
            <a:ext cx="679993" cy="146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DBDF52-746E-B248-AFB4-F06C015FAF71}"/>
              </a:ext>
            </a:extLst>
          </p:cNvPr>
          <p:cNvSpPr txBox="1"/>
          <p:nvPr/>
        </p:nvSpPr>
        <p:spPr>
          <a:xfrm>
            <a:off x="1287644" y="4989959"/>
            <a:ext cx="679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T2D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855E19-BBD5-3143-B652-8D55526446FF}"/>
              </a:ext>
            </a:extLst>
          </p:cNvPr>
          <p:cNvSpPr/>
          <p:nvPr/>
        </p:nvSpPr>
        <p:spPr>
          <a:xfrm>
            <a:off x="1321365" y="818400"/>
            <a:ext cx="679993" cy="146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447295-6C91-F64E-9392-98927EB4F04F}"/>
              </a:ext>
            </a:extLst>
          </p:cNvPr>
          <p:cNvSpPr txBox="1"/>
          <p:nvPr/>
        </p:nvSpPr>
        <p:spPr>
          <a:xfrm>
            <a:off x="1262807" y="705860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</p:spTree>
    <p:extLst>
      <p:ext uri="{BB962C8B-B14F-4D97-AF65-F5344CB8AC3E}">
        <p14:creationId xmlns:p14="http://schemas.microsoft.com/office/powerpoint/2010/main" val="40093456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C9A32557-14FA-5F43-8E18-94F133B468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250" r="17" b="50224"/>
          <a:stretch/>
        </p:blipFill>
        <p:spPr>
          <a:xfrm>
            <a:off x="286030" y="2647056"/>
            <a:ext cx="8381976" cy="255434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06E3725-26A6-774D-8946-87D06EE9F7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463" b="50280"/>
          <a:stretch/>
        </p:blipFill>
        <p:spPr>
          <a:xfrm>
            <a:off x="290536" y="94606"/>
            <a:ext cx="8382386" cy="259689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CFFB48C-0022-4E4C-8F3F-C66B8AD8984E}"/>
              </a:ext>
            </a:extLst>
          </p:cNvPr>
          <p:cNvSpPr/>
          <p:nvPr/>
        </p:nvSpPr>
        <p:spPr>
          <a:xfrm>
            <a:off x="5762504" y="7132917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6EA3689-7862-AE43-9F31-4866244F7287}"/>
              </a:ext>
            </a:extLst>
          </p:cNvPr>
          <p:cNvSpPr/>
          <p:nvPr/>
        </p:nvSpPr>
        <p:spPr>
          <a:xfrm>
            <a:off x="5773724" y="4874216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286C6FE-36BB-774C-8E55-8FB99457E6B6}"/>
              </a:ext>
            </a:extLst>
          </p:cNvPr>
          <p:cNvSpPr/>
          <p:nvPr/>
        </p:nvSpPr>
        <p:spPr>
          <a:xfrm>
            <a:off x="5773724" y="2651543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178D66-D78C-D447-AE28-4089B4CD88F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491"/>
          <a:stretch/>
        </p:blipFill>
        <p:spPr>
          <a:xfrm>
            <a:off x="290536" y="5117579"/>
            <a:ext cx="8381976" cy="554521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1597C6D-6EAD-DE49-99FB-0B9B4235ACC0}"/>
              </a:ext>
            </a:extLst>
          </p:cNvPr>
          <p:cNvSpPr/>
          <p:nvPr/>
        </p:nvSpPr>
        <p:spPr>
          <a:xfrm>
            <a:off x="1174958" y="2743732"/>
            <a:ext cx="675359" cy="141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27C2833-DCB4-4C45-85B7-113989DB98BA}"/>
              </a:ext>
            </a:extLst>
          </p:cNvPr>
          <p:cNvSpPr/>
          <p:nvPr/>
        </p:nvSpPr>
        <p:spPr>
          <a:xfrm>
            <a:off x="1143246" y="220979"/>
            <a:ext cx="675359" cy="141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225218-7B1C-D041-9C97-3D22ACE7F8BF}"/>
              </a:ext>
            </a:extLst>
          </p:cNvPr>
          <p:cNvSpPr txBox="1"/>
          <p:nvPr/>
        </p:nvSpPr>
        <p:spPr>
          <a:xfrm>
            <a:off x="1143246" y="220979"/>
            <a:ext cx="562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CE62DF-FA31-024F-B918-F5111419F798}"/>
              </a:ext>
            </a:extLst>
          </p:cNvPr>
          <p:cNvSpPr txBox="1"/>
          <p:nvPr/>
        </p:nvSpPr>
        <p:spPr>
          <a:xfrm>
            <a:off x="1143246" y="2701976"/>
            <a:ext cx="415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10EF9F-B03A-7348-8E11-3DF63C2734CC}"/>
              </a:ext>
            </a:extLst>
          </p:cNvPr>
          <p:cNvSpPr txBox="1"/>
          <p:nvPr/>
        </p:nvSpPr>
        <p:spPr>
          <a:xfrm>
            <a:off x="1143246" y="5205536"/>
            <a:ext cx="1035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SORCS3 -</a:t>
            </a:r>
          </a:p>
          <a:p>
            <a:r>
              <a:rPr lang="en-US" dirty="0"/>
              <a:t>Pituitary</a:t>
            </a:r>
          </a:p>
        </p:txBody>
      </p:sp>
    </p:spTree>
    <p:extLst>
      <p:ext uri="{BB962C8B-B14F-4D97-AF65-F5344CB8AC3E}">
        <p14:creationId xmlns:p14="http://schemas.microsoft.com/office/powerpoint/2010/main" val="3151645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CCAEF8-BD40-E74C-A5D7-F5FCFD90EC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555"/>
          <a:stretch/>
        </p:blipFill>
        <p:spPr>
          <a:xfrm>
            <a:off x="-16933" y="4334933"/>
            <a:ext cx="9144000" cy="6045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A8CFCDE-C538-AD4B-B5A3-DC3B179D0A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20" b="31481"/>
          <a:stretch/>
        </p:blipFill>
        <p:spPr>
          <a:xfrm>
            <a:off x="-16933" y="338665"/>
            <a:ext cx="9144000" cy="401320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CDBDF52-746E-B248-AFB4-F06C015FAF71}"/>
              </a:ext>
            </a:extLst>
          </p:cNvPr>
          <p:cNvSpPr txBox="1"/>
          <p:nvPr/>
        </p:nvSpPr>
        <p:spPr>
          <a:xfrm>
            <a:off x="923061" y="4461829"/>
            <a:ext cx="702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BMI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FF7C1E-06C5-B645-B319-F39A928FFB38}"/>
              </a:ext>
            </a:extLst>
          </p:cNvPr>
          <p:cNvSpPr/>
          <p:nvPr/>
        </p:nvSpPr>
        <p:spPr>
          <a:xfrm>
            <a:off x="928673" y="482494"/>
            <a:ext cx="679993" cy="1566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447295-6C91-F64E-9392-98927EB4F04F}"/>
              </a:ext>
            </a:extLst>
          </p:cNvPr>
          <p:cNvSpPr txBox="1"/>
          <p:nvPr/>
        </p:nvSpPr>
        <p:spPr>
          <a:xfrm>
            <a:off x="907860" y="465561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26988FC-8B11-9A4E-9301-5FC256FF5CFB}"/>
              </a:ext>
            </a:extLst>
          </p:cNvPr>
          <p:cNvSpPr/>
          <p:nvPr/>
        </p:nvSpPr>
        <p:spPr>
          <a:xfrm>
            <a:off x="7506505" y="4473831"/>
            <a:ext cx="679993" cy="1660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2786D769-9B5E-1543-90A7-81B1C814F6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6031" y="499427"/>
            <a:ext cx="7366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057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9965EDC-43A5-1D4C-8C0F-49E69340E4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628"/>
          <a:stretch/>
        </p:blipFill>
        <p:spPr>
          <a:xfrm>
            <a:off x="-166254" y="4188376"/>
            <a:ext cx="9144000" cy="60405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95D6E5C-750E-B241-9CB0-8637A0C7F4C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061" b="31385"/>
          <a:stretch/>
        </p:blipFill>
        <p:spPr>
          <a:xfrm>
            <a:off x="-166254" y="213738"/>
            <a:ext cx="9144000" cy="40039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626AF57-E04B-6541-8E36-4BC61AF3F2AA}"/>
              </a:ext>
            </a:extLst>
          </p:cNvPr>
          <p:cNvSpPr txBox="1"/>
          <p:nvPr/>
        </p:nvSpPr>
        <p:spPr>
          <a:xfrm>
            <a:off x="757318" y="4299213"/>
            <a:ext cx="492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TC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FFF983-AE9D-0140-B09E-BAF5C4F39D2A}"/>
              </a:ext>
            </a:extLst>
          </p:cNvPr>
          <p:cNvSpPr/>
          <p:nvPr/>
        </p:nvSpPr>
        <p:spPr>
          <a:xfrm>
            <a:off x="814280" y="336813"/>
            <a:ext cx="673530" cy="1561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3598FD-FA3E-9744-842C-9558DD83F51A}"/>
              </a:ext>
            </a:extLst>
          </p:cNvPr>
          <p:cNvSpPr txBox="1"/>
          <p:nvPr/>
        </p:nvSpPr>
        <p:spPr>
          <a:xfrm>
            <a:off x="758493" y="296867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pic>
        <p:nvPicPr>
          <p:cNvPr id="4" name="Picture 3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9F471317-8E37-5040-85F4-CA3A36E4F3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5554" y="336813"/>
            <a:ext cx="736600" cy="16383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1AF8D7E-CE7F-A94A-A6C2-3288C1D56454}"/>
              </a:ext>
            </a:extLst>
          </p:cNvPr>
          <p:cNvSpPr/>
          <p:nvPr/>
        </p:nvSpPr>
        <p:spPr>
          <a:xfrm>
            <a:off x="7136298" y="4382343"/>
            <a:ext cx="885484" cy="1588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464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286C6FE-36BB-774C-8E55-8FB99457E6B6}"/>
              </a:ext>
            </a:extLst>
          </p:cNvPr>
          <p:cNvSpPr/>
          <p:nvPr/>
        </p:nvSpPr>
        <p:spPr>
          <a:xfrm>
            <a:off x="3406081" y="6521416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E9B716-88CA-324E-825F-034FED718B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711" b="23016"/>
          <a:stretch/>
        </p:blipFill>
        <p:spPr>
          <a:xfrm>
            <a:off x="1690026" y="5041616"/>
            <a:ext cx="5074711" cy="25318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8EFCE58-EDEB-0445-ABB1-AB6F8E3AEA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711"/>
          <a:stretch/>
        </p:blipFill>
        <p:spPr>
          <a:xfrm>
            <a:off x="1680607" y="7620533"/>
            <a:ext cx="5095750" cy="3363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1AF75FB-0A66-7547-BAB3-B30AD7A1198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255" b="22704"/>
          <a:stretch/>
        </p:blipFill>
        <p:spPr>
          <a:xfrm>
            <a:off x="1701646" y="11276"/>
            <a:ext cx="5074711" cy="252359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D87EFB1-7C53-E84A-8ED4-D4D05719887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899" b="23215"/>
          <a:stretch/>
        </p:blipFill>
        <p:spPr>
          <a:xfrm>
            <a:off x="1701646" y="2523505"/>
            <a:ext cx="5074711" cy="251811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B797E3E-AB4C-5247-8399-8F0AA9707C9D}"/>
              </a:ext>
            </a:extLst>
          </p:cNvPr>
          <p:cNvSpPr txBox="1"/>
          <p:nvPr/>
        </p:nvSpPr>
        <p:spPr>
          <a:xfrm>
            <a:off x="2245622" y="2559650"/>
            <a:ext cx="436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E850B7-4B70-C140-8827-EF8270B363C1}"/>
              </a:ext>
            </a:extLst>
          </p:cNvPr>
          <p:cNvSpPr txBox="1"/>
          <p:nvPr/>
        </p:nvSpPr>
        <p:spPr>
          <a:xfrm>
            <a:off x="2245622" y="34717"/>
            <a:ext cx="562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PAD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748D4C8-B054-7348-AB0A-48CB00C3DB9D}"/>
              </a:ext>
            </a:extLst>
          </p:cNvPr>
          <p:cNvSpPr/>
          <p:nvPr/>
        </p:nvSpPr>
        <p:spPr>
          <a:xfrm>
            <a:off x="5845073" y="2585282"/>
            <a:ext cx="398395" cy="860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0E5969B-9CF0-5F4D-8243-39AC0D9C8392}"/>
              </a:ext>
            </a:extLst>
          </p:cNvPr>
          <p:cNvSpPr/>
          <p:nvPr/>
        </p:nvSpPr>
        <p:spPr>
          <a:xfrm>
            <a:off x="2233512" y="5143708"/>
            <a:ext cx="398395" cy="894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41E0A1-38D9-1F40-9221-60BB0F48D7F3}"/>
              </a:ext>
            </a:extLst>
          </p:cNvPr>
          <p:cNvSpPr txBox="1"/>
          <p:nvPr/>
        </p:nvSpPr>
        <p:spPr>
          <a:xfrm>
            <a:off x="2168196" y="5075991"/>
            <a:ext cx="2108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ENSG00000214883 -</a:t>
            </a:r>
          </a:p>
          <a:p>
            <a:r>
              <a:rPr lang="en-US" dirty="0"/>
              <a:t>Testis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F6D630E-F94B-F243-BFD6-0E9999E93C66}"/>
              </a:ext>
            </a:extLst>
          </p:cNvPr>
          <p:cNvSpPr/>
          <p:nvPr/>
        </p:nvSpPr>
        <p:spPr>
          <a:xfrm>
            <a:off x="2200854" y="7707912"/>
            <a:ext cx="398395" cy="925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44CCB2-4FCF-0545-9673-439F46A98C7D}"/>
              </a:ext>
            </a:extLst>
          </p:cNvPr>
          <p:cNvSpPr txBox="1"/>
          <p:nvPr/>
        </p:nvSpPr>
        <p:spPr>
          <a:xfrm>
            <a:off x="2200854" y="7654907"/>
            <a:ext cx="14315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LOC441601 - </a:t>
            </a:r>
          </a:p>
          <a:p>
            <a:r>
              <a:rPr lang="en-US" dirty="0"/>
              <a:t>Heart</a:t>
            </a:r>
          </a:p>
        </p:txBody>
      </p:sp>
    </p:spTree>
    <p:extLst>
      <p:ext uri="{BB962C8B-B14F-4D97-AF65-F5344CB8AC3E}">
        <p14:creationId xmlns:p14="http://schemas.microsoft.com/office/powerpoint/2010/main" val="637227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F0ED1B-B2F7-1941-9E80-0B01CB9CC4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32" b="45238"/>
          <a:stretch/>
        </p:blipFill>
        <p:spPr>
          <a:xfrm>
            <a:off x="0" y="666731"/>
            <a:ext cx="9144000" cy="31319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CB93739-80AB-A346-A358-18065D7D6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979"/>
          <a:stretch/>
        </p:blipFill>
        <p:spPr>
          <a:xfrm>
            <a:off x="0" y="3758885"/>
            <a:ext cx="9144000" cy="608214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AFFF983-AE9D-0140-B09E-BAF5C4F39D2A}"/>
              </a:ext>
            </a:extLst>
          </p:cNvPr>
          <p:cNvSpPr/>
          <p:nvPr/>
        </p:nvSpPr>
        <p:spPr>
          <a:xfrm>
            <a:off x="941016" y="794026"/>
            <a:ext cx="673530" cy="1561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3598FD-FA3E-9744-842C-9558DD83F51A}"/>
              </a:ext>
            </a:extLst>
          </p:cNvPr>
          <p:cNvSpPr txBox="1"/>
          <p:nvPr/>
        </p:nvSpPr>
        <p:spPr>
          <a:xfrm>
            <a:off x="926794" y="794026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0C9D10-ECE2-9149-8590-6F53FEB392C9}"/>
              </a:ext>
            </a:extLst>
          </p:cNvPr>
          <p:cNvSpPr/>
          <p:nvPr/>
        </p:nvSpPr>
        <p:spPr>
          <a:xfrm>
            <a:off x="941016" y="3938996"/>
            <a:ext cx="673530" cy="1561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26AF57-E04B-6541-8E36-4BC61AF3F2AA}"/>
              </a:ext>
            </a:extLst>
          </p:cNvPr>
          <p:cNvSpPr txBox="1"/>
          <p:nvPr/>
        </p:nvSpPr>
        <p:spPr>
          <a:xfrm>
            <a:off x="927161" y="3925153"/>
            <a:ext cx="520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TG</a:t>
            </a:r>
          </a:p>
        </p:txBody>
      </p:sp>
      <p:pic>
        <p:nvPicPr>
          <p:cNvPr id="9" name="Picture 8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BFCDF3FD-9A50-5A42-9FBC-E59EF787A7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6384" y="794026"/>
            <a:ext cx="7366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5464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A35E7EE-6DA6-E746-92F6-618F3313F6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195" b="27273"/>
          <a:stretch/>
        </p:blipFill>
        <p:spPr>
          <a:xfrm>
            <a:off x="0" y="465519"/>
            <a:ext cx="9144000" cy="43226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22DA36-C9D3-534A-AFA5-460A355E9FC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195"/>
          <a:stretch/>
        </p:blipFill>
        <p:spPr>
          <a:xfrm>
            <a:off x="0" y="4816743"/>
            <a:ext cx="9144000" cy="606829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AFFF983-AE9D-0140-B09E-BAF5C4F39D2A}"/>
              </a:ext>
            </a:extLst>
          </p:cNvPr>
          <p:cNvSpPr/>
          <p:nvPr/>
        </p:nvSpPr>
        <p:spPr>
          <a:xfrm>
            <a:off x="954871" y="641624"/>
            <a:ext cx="673530" cy="1561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3598FD-FA3E-9744-842C-9558DD83F51A}"/>
              </a:ext>
            </a:extLst>
          </p:cNvPr>
          <p:cNvSpPr txBox="1"/>
          <p:nvPr/>
        </p:nvSpPr>
        <p:spPr>
          <a:xfrm>
            <a:off x="926794" y="613914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0C9D10-ECE2-9149-8590-6F53FEB392C9}"/>
              </a:ext>
            </a:extLst>
          </p:cNvPr>
          <p:cNvSpPr/>
          <p:nvPr/>
        </p:nvSpPr>
        <p:spPr>
          <a:xfrm>
            <a:off x="978631" y="4993423"/>
            <a:ext cx="673530" cy="1561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26AF57-E04B-6541-8E36-4BC61AF3F2AA}"/>
              </a:ext>
            </a:extLst>
          </p:cNvPr>
          <p:cNvSpPr txBox="1"/>
          <p:nvPr/>
        </p:nvSpPr>
        <p:spPr>
          <a:xfrm>
            <a:off x="926794" y="4936213"/>
            <a:ext cx="520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TG</a:t>
            </a:r>
          </a:p>
        </p:txBody>
      </p:sp>
      <p:pic>
        <p:nvPicPr>
          <p:cNvPr id="10" name="Picture 9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C0ADFA0D-58B8-CA45-8144-BF879F8839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8675" y="616958"/>
            <a:ext cx="7366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1541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5C5466-BD6F-0445-BA8E-1EC1D962EF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711" b="31721"/>
          <a:stretch/>
        </p:blipFill>
        <p:spPr>
          <a:xfrm>
            <a:off x="1803400" y="4890797"/>
            <a:ext cx="5537200" cy="24251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A1B11E-7935-1143-990F-D7648A41F53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081"/>
          <a:stretch/>
        </p:blipFill>
        <p:spPr>
          <a:xfrm>
            <a:off x="1803400" y="7331344"/>
            <a:ext cx="5537200" cy="364034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286C6FE-36BB-774C-8E55-8FB99457E6B6}"/>
              </a:ext>
            </a:extLst>
          </p:cNvPr>
          <p:cNvSpPr/>
          <p:nvPr/>
        </p:nvSpPr>
        <p:spPr>
          <a:xfrm>
            <a:off x="5773724" y="2651543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780DDE-EDF5-9F44-95D5-18771BA61186}"/>
              </a:ext>
            </a:extLst>
          </p:cNvPr>
          <p:cNvSpPr txBox="1"/>
          <p:nvPr/>
        </p:nvSpPr>
        <p:spPr>
          <a:xfrm>
            <a:off x="2404429" y="4909302"/>
            <a:ext cx="2161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ENSG00000248121 - </a:t>
            </a:r>
          </a:p>
          <a:p>
            <a:r>
              <a:rPr lang="en-US" dirty="0"/>
              <a:t>Skin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F2DE8F7-AFD8-D94C-96E5-B41EFBEFD9B2}"/>
              </a:ext>
            </a:extLst>
          </p:cNvPr>
          <p:cNvSpPr/>
          <p:nvPr/>
        </p:nvSpPr>
        <p:spPr>
          <a:xfrm>
            <a:off x="2362864" y="7318117"/>
            <a:ext cx="21082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ENSG00000250462 -</a:t>
            </a:r>
          </a:p>
          <a:p>
            <a:r>
              <a:rPr lang="en-US" dirty="0"/>
              <a:t>Thyroid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A0A2E30-0013-C548-824A-4B8460C1AF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872" b="32488"/>
          <a:stretch/>
        </p:blipFill>
        <p:spPr>
          <a:xfrm>
            <a:off x="1803400" y="44639"/>
            <a:ext cx="5537200" cy="23892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112A6F2-3773-344E-B1A7-29E7BC955D8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711" b="31217"/>
          <a:stretch/>
        </p:blipFill>
        <p:spPr>
          <a:xfrm>
            <a:off x="1803400" y="2449219"/>
            <a:ext cx="5537200" cy="244470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EE42F95-2B3A-F34D-8AD2-C79AD30300C2}"/>
              </a:ext>
            </a:extLst>
          </p:cNvPr>
          <p:cNvSpPr txBox="1"/>
          <p:nvPr/>
        </p:nvSpPr>
        <p:spPr>
          <a:xfrm>
            <a:off x="2404429" y="2514548"/>
            <a:ext cx="436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831469-C169-5149-B6BB-8A84F50A8E33}"/>
              </a:ext>
            </a:extLst>
          </p:cNvPr>
          <p:cNvSpPr txBox="1"/>
          <p:nvPr/>
        </p:nvSpPr>
        <p:spPr>
          <a:xfrm>
            <a:off x="2404429" y="135174"/>
            <a:ext cx="562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PAD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0776C07-5A69-9446-8C10-AF2A6D798730}"/>
              </a:ext>
            </a:extLst>
          </p:cNvPr>
          <p:cNvSpPr/>
          <p:nvPr/>
        </p:nvSpPr>
        <p:spPr>
          <a:xfrm>
            <a:off x="6251131" y="2528849"/>
            <a:ext cx="516533" cy="1261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03D3912-30B0-C945-AF96-243F17C65AD9}"/>
              </a:ext>
            </a:extLst>
          </p:cNvPr>
          <p:cNvSpPr/>
          <p:nvPr/>
        </p:nvSpPr>
        <p:spPr>
          <a:xfrm>
            <a:off x="6240621" y="4974064"/>
            <a:ext cx="516533" cy="1261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F569571-3F45-1A49-9EFD-8E7B77BFD790}"/>
              </a:ext>
            </a:extLst>
          </p:cNvPr>
          <p:cNvSpPr/>
          <p:nvPr/>
        </p:nvSpPr>
        <p:spPr>
          <a:xfrm>
            <a:off x="6264986" y="7401617"/>
            <a:ext cx="516533" cy="1261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675E20-7462-2940-ADAB-460DF27D1F79}"/>
              </a:ext>
            </a:extLst>
          </p:cNvPr>
          <p:cNvSpPr txBox="1"/>
          <p:nvPr/>
        </p:nvSpPr>
        <p:spPr>
          <a:xfrm>
            <a:off x="11728174" y="51948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0040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CC10FC5E-73AE-4140-9517-A461F7743E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521" r="1504" b="31573"/>
          <a:stretch/>
        </p:blipFill>
        <p:spPr>
          <a:xfrm>
            <a:off x="747127" y="3221556"/>
            <a:ext cx="6844520" cy="30112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675E20-7462-2940-ADAB-460DF27D1F79}"/>
              </a:ext>
            </a:extLst>
          </p:cNvPr>
          <p:cNvSpPr txBox="1"/>
          <p:nvPr/>
        </p:nvSpPr>
        <p:spPr>
          <a:xfrm>
            <a:off x="11728174" y="51948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0E6A72A-CF4E-7243-BDD8-43E33A6E8A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462" b="31793"/>
          <a:stretch/>
        </p:blipFill>
        <p:spPr>
          <a:xfrm>
            <a:off x="747127" y="63737"/>
            <a:ext cx="6952148" cy="305349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1CE070E-6D7C-0540-AAD5-257D9B64099C}"/>
              </a:ext>
            </a:extLst>
          </p:cNvPr>
          <p:cNvSpPr txBox="1"/>
          <p:nvPr/>
        </p:nvSpPr>
        <p:spPr>
          <a:xfrm>
            <a:off x="1444725" y="157042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8EF4118-660C-654D-9947-0BC060535415}"/>
              </a:ext>
            </a:extLst>
          </p:cNvPr>
          <p:cNvSpPr/>
          <p:nvPr/>
        </p:nvSpPr>
        <p:spPr>
          <a:xfrm>
            <a:off x="6456783" y="3292324"/>
            <a:ext cx="503853" cy="1279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28BDC37-4850-9C4D-9D8D-1A8434BD48E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6" t="5770" r="2485"/>
          <a:stretch/>
        </p:blipFill>
        <p:spPr>
          <a:xfrm>
            <a:off x="747127" y="6333248"/>
            <a:ext cx="6844520" cy="463955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9C90CAAF-D693-C241-88B5-5970A8411F23}"/>
              </a:ext>
            </a:extLst>
          </p:cNvPr>
          <p:cNvSpPr txBox="1"/>
          <p:nvPr/>
        </p:nvSpPr>
        <p:spPr>
          <a:xfrm>
            <a:off x="1444725" y="3255002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CAD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418292-732D-914E-972E-47BAC5510EBD}"/>
              </a:ext>
            </a:extLst>
          </p:cNvPr>
          <p:cNvSpPr txBox="1"/>
          <p:nvPr/>
        </p:nvSpPr>
        <p:spPr>
          <a:xfrm>
            <a:off x="1464145" y="6422542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SMK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01DF256-3FA5-F64B-8AF4-C3D41DFD5369}"/>
              </a:ext>
            </a:extLst>
          </p:cNvPr>
          <p:cNvSpPr/>
          <p:nvPr/>
        </p:nvSpPr>
        <p:spPr>
          <a:xfrm>
            <a:off x="6512766" y="6441203"/>
            <a:ext cx="503853" cy="1279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8945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D7424EC-4D7E-FB42-A59B-C14D65D560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579" r="420" b="407"/>
          <a:stretch/>
        </p:blipFill>
        <p:spPr>
          <a:xfrm>
            <a:off x="0" y="4811706"/>
            <a:ext cx="9086606" cy="600497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D3AB201-12DC-7F4B-A86F-B8FE870EB9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097" b="31534"/>
          <a:stretch/>
        </p:blipFill>
        <p:spPr>
          <a:xfrm>
            <a:off x="0" y="573675"/>
            <a:ext cx="9144000" cy="399213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A447295-6C91-F64E-9392-98927EB4F04F}"/>
              </a:ext>
            </a:extLst>
          </p:cNvPr>
          <p:cNvSpPr txBox="1"/>
          <p:nvPr/>
        </p:nvSpPr>
        <p:spPr>
          <a:xfrm>
            <a:off x="923785" y="662883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0CB8D39-F8FE-CF43-B987-C497EA633744}"/>
              </a:ext>
            </a:extLst>
          </p:cNvPr>
          <p:cNvSpPr/>
          <p:nvPr/>
        </p:nvSpPr>
        <p:spPr>
          <a:xfrm>
            <a:off x="978031" y="4935669"/>
            <a:ext cx="633507" cy="1621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DBDF52-746E-B248-AFB4-F06C015FAF71}"/>
              </a:ext>
            </a:extLst>
          </p:cNvPr>
          <p:cNvSpPr txBox="1"/>
          <p:nvPr/>
        </p:nvSpPr>
        <p:spPr>
          <a:xfrm>
            <a:off x="933426" y="4935669"/>
            <a:ext cx="633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LDL</a:t>
            </a:r>
          </a:p>
        </p:txBody>
      </p:sp>
    </p:spTree>
    <p:extLst>
      <p:ext uri="{BB962C8B-B14F-4D97-AF65-F5344CB8AC3E}">
        <p14:creationId xmlns:p14="http://schemas.microsoft.com/office/powerpoint/2010/main" val="4215014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49EAD2-01B9-2948-922E-66ACA4A1D1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195"/>
          <a:stretch/>
        </p:blipFill>
        <p:spPr>
          <a:xfrm>
            <a:off x="0" y="4239492"/>
            <a:ext cx="9144000" cy="606829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6CC487-3AB9-8E40-9B35-6AD22C7B2621}"/>
              </a:ext>
            </a:extLst>
          </p:cNvPr>
          <p:cNvSpPr/>
          <p:nvPr/>
        </p:nvSpPr>
        <p:spPr>
          <a:xfrm>
            <a:off x="1101425" y="382232"/>
            <a:ext cx="679993" cy="146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DBDF52-746E-B248-AFB4-F06C015FAF71}"/>
              </a:ext>
            </a:extLst>
          </p:cNvPr>
          <p:cNvSpPr txBox="1"/>
          <p:nvPr/>
        </p:nvSpPr>
        <p:spPr>
          <a:xfrm>
            <a:off x="979935" y="4401374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BMI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8BAF0F-EFFC-9B4F-8F7D-469357528C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195" b="31602"/>
          <a:stretch/>
        </p:blipFill>
        <p:spPr>
          <a:xfrm>
            <a:off x="0" y="193964"/>
            <a:ext cx="9144000" cy="404552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14D300C-05EA-CA43-A791-9DEBA577D7DE}"/>
              </a:ext>
            </a:extLst>
          </p:cNvPr>
          <p:cNvSpPr/>
          <p:nvPr/>
        </p:nvSpPr>
        <p:spPr>
          <a:xfrm>
            <a:off x="960245" y="384836"/>
            <a:ext cx="679993" cy="1624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447295-6C91-F64E-9392-98927EB4F04F}"/>
              </a:ext>
            </a:extLst>
          </p:cNvPr>
          <p:cNvSpPr txBox="1"/>
          <p:nvPr/>
        </p:nvSpPr>
        <p:spPr>
          <a:xfrm>
            <a:off x="960245" y="382232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pic>
        <p:nvPicPr>
          <p:cNvPr id="6" name="Picture 5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980B3A99-3DEB-E74C-83D2-05C1492C86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7155" y="382232"/>
            <a:ext cx="736600" cy="16383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9962B9A-BE11-034B-A39C-ED6749AEA2FF}"/>
              </a:ext>
            </a:extLst>
          </p:cNvPr>
          <p:cNvSpPr/>
          <p:nvPr/>
        </p:nvSpPr>
        <p:spPr>
          <a:xfrm>
            <a:off x="7484072" y="4404970"/>
            <a:ext cx="679993" cy="1624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776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AB8479-707C-4340-9F37-7695ABF86B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710" b="40477"/>
          <a:stretch/>
        </p:blipFill>
        <p:spPr>
          <a:xfrm>
            <a:off x="1114818" y="4666492"/>
            <a:ext cx="6060015" cy="228275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286C6FE-36BB-774C-8E55-8FB99457E6B6}"/>
              </a:ext>
            </a:extLst>
          </p:cNvPr>
          <p:cNvSpPr/>
          <p:nvPr/>
        </p:nvSpPr>
        <p:spPr>
          <a:xfrm>
            <a:off x="6936076" y="4282975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432980-116C-CE4F-828C-6986BABEAB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291"/>
          <a:stretch/>
        </p:blipFill>
        <p:spPr>
          <a:xfrm>
            <a:off x="1122499" y="6919086"/>
            <a:ext cx="6060015" cy="40175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86D45C-CC96-C14B-A3FF-62A06DFBE8F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193" b="40232"/>
          <a:stretch/>
        </p:blipFill>
        <p:spPr>
          <a:xfrm>
            <a:off x="1162351" y="68263"/>
            <a:ext cx="6020163" cy="22577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31668B5-15CC-7841-A1EB-76403D512DC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314" b="40562"/>
          <a:stretch/>
        </p:blipFill>
        <p:spPr>
          <a:xfrm>
            <a:off x="1142423" y="2325988"/>
            <a:ext cx="6020163" cy="228085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5E2B80D-589F-3041-B72E-65193334F48F}"/>
              </a:ext>
            </a:extLst>
          </p:cNvPr>
          <p:cNvSpPr/>
          <p:nvPr/>
        </p:nvSpPr>
        <p:spPr>
          <a:xfrm>
            <a:off x="1782216" y="2438057"/>
            <a:ext cx="446153" cy="988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D1B64C-F4F2-0740-B743-FA643DA1C81E}"/>
              </a:ext>
            </a:extLst>
          </p:cNvPr>
          <p:cNvSpPr/>
          <p:nvPr/>
        </p:nvSpPr>
        <p:spPr>
          <a:xfrm>
            <a:off x="1774535" y="4768813"/>
            <a:ext cx="446153" cy="988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4B3F7A9-3903-C145-B82D-FE64CD1F4BA8}"/>
              </a:ext>
            </a:extLst>
          </p:cNvPr>
          <p:cNvSpPr/>
          <p:nvPr/>
        </p:nvSpPr>
        <p:spPr>
          <a:xfrm>
            <a:off x="1746625" y="7032673"/>
            <a:ext cx="446153" cy="988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C35AA3-B1DC-7A4F-80D8-545182F9C751}"/>
              </a:ext>
            </a:extLst>
          </p:cNvPr>
          <p:cNvSpPr txBox="1"/>
          <p:nvPr/>
        </p:nvSpPr>
        <p:spPr>
          <a:xfrm>
            <a:off x="5348016" y="4696676"/>
            <a:ext cx="12072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FAM180B -</a:t>
            </a:r>
          </a:p>
          <a:p>
            <a:pPr algn="r"/>
            <a:r>
              <a:rPr lang="en-US" dirty="0"/>
              <a:t>Adipose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FCFE9A-64D2-B943-ABAB-0E744A0B84FC}"/>
              </a:ext>
            </a:extLst>
          </p:cNvPr>
          <p:cNvSpPr txBox="1"/>
          <p:nvPr/>
        </p:nvSpPr>
        <p:spPr>
          <a:xfrm>
            <a:off x="5371933" y="7032673"/>
            <a:ext cx="11833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PTPMT1 -</a:t>
            </a:r>
          </a:p>
          <a:p>
            <a:pPr algn="r"/>
            <a:r>
              <a:rPr lang="en-US" dirty="0"/>
              <a:t>Esophagus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31CD15-AD0B-BF4A-BB9B-FAF206B66314}"/>
              </a:ext>
            </a:extLst>
          </p:cNvPr>
          <p:cNvSpPr txBox="1"/>
          <p:nvPr/>
        </p:nvSpPr>
        <p:spPr>
          <a:xfrm>
            <a:off x="5993257" y="138601"/>
            <a:ext cx="562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CE4BC7-342A-6D4B-A518-092CDD1C39BE}"/>
              </a:ext>
            </a:extLst>
          </p:cNvPr>
          <p:cNvSpPr txBox="1"/>
          <p:nvPr/>
        </p:nvSpPr>
        <p:spPr>
          <a:xfrm>
            <a:off x="5993257" y="2415425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CAD</a:t>
            </a:r>
          </a:p>
        </p:txBody>
      </p:sp>
    </p:spTree>
    <p:extLst>
      <p:ext uri="{BB962C8B-B14F-4D97-AF65-F5344CB8AC3E}">
        <p14:creationId xmlns:p14="http://schemas.microsoft.com/office/powerpoint/2010/main" val="2678199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8083582-9781-DA4C-B0DF-244BC88AE4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711"/>
          <a:stretch/>
        </p:blipFill>
        <p:spPr>
          <a:xfrm>
            <a:off x="1287966" y="5752756"/>
            <a:ext cx="6805690" cy="4491917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286C6FE-36BB-774C-8E55-8FB99457E6B6}"/>
              </a:ext>
            </a:extLst>
          </p:cNvPr>
          <p:cNvSpPr/>
          <p:nvPr/>
        </p:nvSpPr>
        <p:spPr>
          <a:xfrm>
            <a:off x="5742845" y="1917779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874580A-20D4-0049-BAD4-475FC705DE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711" b="40740"/>
          <a:stretch/>
        </p:blipFill>
        <p:spPr>
          <a:xfrm>
            <a:off x="1287966" y="3164189"/>
            <a:ext cx="6872859" cy="25762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A04E4CB-2EB4-7E40-8FE6-A40BCAA677A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711" b="40740"/>
          <a:stretch/>
        </p:blipFill>
        <p:spPr>
          <a:xfrm>
            <a:off x="1287967" y="575622"/>
            <a:ext cx="6872858" cy="257621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00248C8-FD13-C241-BBB9-A231F3C8C7AF}"/>
              </a:ext>
            </a:extLst>
          </p:cNvPr>
          <p:cNvSpPr/>
          <p:nvPr/>
        </p:nvSpPr>
        <p:spPr>
          <a:xfrm>
            <a:off x="1998535" y="5865517"/>
            <a:ext cx="489463" cy="1212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ACF960-3F94-5142-BB8A-77E71F4EE24D}"/>
              </a:ext>
            </a:extLst>
          </p:cNvPr>
          <p:cNvSpPr/>
          <p:nvPr/>
        </p:nvSpPr>
        <p:spPr>
          <a:xfrm>
            <a:off x="2003411" y="662370"/>
            <a:ext cx="583814" cy="1212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3D3DF2-A8D9-CF4F-9CE9-1E0A1C1ED8C7}"/>
              </a:ext>
            </a:extLst>
          </p:cNvPr>
          <p:cNvSpPr txBox="1"/>
          <p:nvPr/>
        </p:nvSpPr>
        <p:spPr>
          <a:xfrm>
            <a:off x="1970498" y="5825496"/>
            <a:ext cx="1129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CLEC18A -</a:t>
            </a:r>
          </a:p>
          <a:p>
            <a:r>
              <a:rPr lang="en-US" dirty="0"/>
              <a:t>Adipose</a:t>
            </a:r>
          </a:p>
        </p:txBody>
      </p:sp>
      <p:pic>
        <p:nvPicPr>
          <p:cNvPr id="19" name="Picture 18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ED17158F-9ADC-6543-BADA-4423251F06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6477" y="680116"/>
            <a:ext cx="456344" cy="101497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9CAB0D1-E111-CE4F-B873-63FCB45AD60C}"/>
              </a:ext>
            </a:extLst>
          </p:cNvPr>
          <p:cNvSpPr txBox="1"/>
          <p:nvPr/>
        </p:nvSpPr>
        <p:spPr>
          <a:xfrm>
            <a:off x="1973159" y="650016"/>
            <a:ext cx="562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PAD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610999-F6B4-6D49-9402-B38DD6AA84DA}"/>
              </a:ext>
            </a:extLst>
          </p:cNvPr>
          <p:cNvSpPr/>
          <p:nvPr/>
        </p:nvSpPr>
        <p:spPr>
          <a:xfrm>
            <a:off x="1993481" y="3264596"/>
            <a:ext cx="583814" cy="1212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7061D0-F4B8-8749-BEE1-797FB7511174}"/>
              </a:ext>
            </a:extLst>
          </p:cNvPr>
          <p:cNvSpPr txBox="1"/>
          <p:nvPr/>
        </p:nvSpPr>
        <p:spPr>
          <a:xfrm>
            <a:off x="1984339" y="325031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CAD</a:t>
            </a:r>
          </a:p>
        </p:txBody>
      </p:sp>
    </p:spTree>
    <p:extLst>
      <p:ext uri="{BB962C8B-B14F-4D97-AF65-F5344CB8AC3E}">
        <p14:creationId xmlns:p14="http://schemas.microsoft.com/office/powerpoint/2010/main" val="1053680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5BE5482E-54E1-6945-B308-AE36D8AF83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521" r="1504" b="31573"/>
          <a:stretch/>
        </p:blipFill>
        <p:spPr>
          <a:xfrm>
            <a:off x="2306111" y="2068429"/>
            <a:ext cx="4432815" cy="19502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10D7CA9-0596-DC4F-8646-E74236A030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462" b="31793"/>
          <a:stretch/>
        </p:blipFill>
        <p:spPr>
          <a:xfrm>
            <a:off x="2306111" y="88395"/>
            <a:ext cx="4432817" cy="194696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C06FE80-F019-394A-8EC9-0A14019FE849}"/>
              </a:ext>
            </a:extLst>
          </p:cNvPr>
          <p:cNvSpPr txBox="1"/>
          <p:nvPr/>
        </p:nvSpPr>
        <p:spPr>
          <a:xfrm>
            <a:off x="2717456" y="166811"/>
            <a:ext cx="562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594123-D0AF-D44E-AD75-C12FFBC91A69}"/>
              </a:ext>
            </a:extLst>
          </p:cNvPr>
          <p:cNvSpPr txBox="1"/>
          <p:nvPr/>
        </p:nvSpPr>
        <p:spPr>
          <a:xfrm>
            <a:off x="2764987" y="2146090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CAD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AF871F8-E059-DC4D-9DB8-8D9BAC8A72B3}"/>
              </a:ext>
            </a:extLst>
          </p:cNvPr>
          <p:cNvSpPr/>
          <p:nvPr/>
        </p:nvSpPr>
        <p:spPr>
          <a:xfrm>
            <a:off x="5972740" y="2112883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AF21ED-2B7C-5C41-98A0-9F285FEB2E7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695" b="31780"/>
          <a:stretch/>
        </p:blipFill>
        <p:spPr>
          <a:xfrm>
            <a:off x="2306111" y="4018643"/>
            <a:ext cx="4531778" cy="1983474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4517964-FCAF-9A4A-A13D-30A2635175CA}"/>
              </a:ext>
            </a:extLst>
          </p:cNvPr>
          <p:cNvSpPr/>
          <p:nvPr/>
        </p:nvSpPr>
        <p:spPr>
          <a:xfrm>
            <a:off x="2789054" y="4077568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90F381A-70EB-F047-AC8A-505D10629E10}"/>
              </a:ext>
            </a:extLst>
          </p:cNvPr>
          <p:cNvSpPr txBox="1"/>
          <p:nvPr/>
        </p:nvSpPr>
        <p:spPr>
          <a:xfrm>
            <a:off x="2750055" y="4089143"/>
            <a:ext cx="1523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VDAC2 - Aorta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CBACC5-915E-E845-86FA-D8A32E21A6A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877" b="30880"/>
          <a:stretch/>
        </p:blipFill>
        <p:spPr>
          <a:xfrm>
            <a:off x="2306111" y="6013693"/>
            <a:ext cx="4531778" cy="2006216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7AF1EA65-F1EA-2342-B1A7-3E247D8EC42C}"/>
              </a:ext>
            </a:extLst>
          </p:cNvPr>
          <p:cNvSpPr/>
          <p:nvPr/>
        </p:nvSpPr>
        <p:spPr>
          <a:xfrm>
            <a:off x="2773205" y="6072617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1B70143-9126-C34B-BC6A-C097801A1A70}"/>
              </a:ext>
            </a:extLst>
          </p:cNvPr>
          <p:cNvSpPr txBox="1"/>
          <p:nvPr/>
        </p:nvSpPr>
        <p:spPr>
          <a:xfrm>
            <a:off x="2764987" y="6072617"/>
            <a:ext cx="13981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COMTD1 - </a:t>
            </a:r>
          </a:p>
          <a:p>
            <a:r>
              <a:rPr lang="en-US" dirty="0"/>
              <a:t>Whole Blood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CA29129-D8E3-1040-8575-6C8421B79F4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210"/>
          <a:stretch/>
        </p:blipFill>
        <p:spPr>
          <a:xfrm>
            <a:off x="2306111" y="7965831"/>
            <a:ext cx="4531778" cy="3006969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630D6C9A-E685-D943-ADF5-36B92F78C802}"/>
              </a:ext>
            </a:extLst>
          </p:cNvPr>
          <p:cNvSpPr/>
          <p:nvPr/>
        </p:nvSpPr>
        <p:spPr>
          <a:xfrm>
            <a:off x="2784651" y="8031485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AC40DB1-BEA6-1345-961A-F0EE5CB45C0C}"/>
              </a:ext>
            </a:extLst>
          </p:cNvPr>
          <p:cNvSpPr txBox="1"/>
          <p:nvPr/>
        </p:nvSpPr>
        <p:spPr>
          <a:xfrm>
            <a:off x="2743302" y="7997019"/>
            <a:ext cx="1635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DUSP13 -  </a:t>
            </a:r>
          </a:p>
          <a:p>
            <a:r>
              <a:rPr lang="en-US" dirty="0"/>
              <a:t>Skeletal Muscle</a:t>
            </a:r>
          </a:p>
        </p:txBody>
      </p:sp>
    </p:spTree>
    <p:extLst>
      <p:ext uri="{BB962C8B-B14F-4D97-AF65-F5344CB8AC3E}">
        <p14:creationId xmlns:p14="http://schemas.microsoft.com/office/powerpoint/2010/main" val="2779387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66CC487-3AB9-8E40-9B35-6AD22C7B2621}"/>
              </a:ext>
            </a:extLst>
          </p:cNvPr>
          <p:cNvSpPr/>
          <p:nvPr/>
        </p:nvSpPr>
        <p:spPr>
          <a:xfrm>
            <a:off x="1101425" y="382232"/>
            <a:ext cx="679993" cy="1464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DBDF52-746E-B248-AFB4-F06C015FAF71}"/>
              </a:ext>
            </a:extLst>
          </p:cNvPr>
          <p:cNvSpPr txBox="1"/>
          <p:nvPr/>
        </p:nvSpPr>
        <p:spPr>
          <a:xfrm>
            <a:off x="941565" y="4770059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CAD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447295-6C91-F64E-9392-98927EB4F04F}"/>
              </a:ext>
            </a:extLst>
          </p:cNvPr>
          <p:cNvSpPr txBox="1"/>
          <p:nvPr/>
        </p:nvSpPr>
        <p:spPr>
          <a:xfrm>
            <a:off x="941464" y="293408"/>
            <a:ext cx="6877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7B2C4C-F98C-3342-96F7-129D3CD0EBB9}"/>
              </a:ext>
            </a:extLst>
          </p:cNvPr>
          <p:cNvSpPr/>
          <p:nvPr/>
        </p:nvSpPr>
        <p:spPr>
          <a:xfrm>
            <a:off x="7487794" y="4770059"/>
            <a:ext cx="679993" cy="1624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55D051-1BC7-B543-870F-3B1C27D156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084" b="21958"/>
          <a:stretch/>
        </p:blipFill>
        <p:spPr>
          <a:xfrm>
            <a:off x="0" y="164192"/>
            <a:ext cx="9144000" cy="46058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3C8F66-D2E1-CF44-9D7D-CFB9FE90B9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291"/>
          <a:stretch/>
        </p:blipFill>
        <p:spPr>
          <a:xfrm>
            <a:off x="0" y="4617259"/>
            <a:ext cx="9144000" cy="606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071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4262403-8908-1845-B63E-0E94993D5A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291"/>
          <a:stretch/>
        </p:blipFill>
        <p:spPr>
          <a:xfrm>
            <a:off x="1512624" y="6366474"/>
            <a:ext cx="6223543" cy="41259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5E051C-59D9-BE4A-A2E8-EC29EFD0A3C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711" b="21693"/>
          <a:stretch/>
        </p:blipFill>
        <p:spPr>
          <a:xfrm>
            <a:off x="1490132" y="3227114"/>
            <a:ext cx="6246035" cy="31740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0120F0D-24E2-864F-ADF4-3BE2BD977A9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711" b="22487"/>
          <a:stretch/>
        </p:blipFill>
        <p:spPr>
          <a:xfrm>
            <a:off x="1490132" y="117595"/>
            <a:ext cx="6246035" cy="313936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286C6FE-36BB-774C-8E55-8FB99457E6B6}"/>
              </a:ext>
            </a:extLst>
          </p:cNvPr>
          <p:cNvSpPr/>
          <p:nvPr/>
        </p:nvSpPr>
        <p:spPr>
          <a:xfrm>
            <a:off x="3123280" y="3575143"/>
            <a:ext cx="349369" cy="79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FEA719E-D6D2-B14D-A595-D1BB68425873}"/>
              </a:ext>
            </a:extLst>
          </p:cNvPr>
          <p:cNvSpPr txBox="1"/>
          <p:nvPr/>
        </p:nvSpPr>
        <p:spPr>
          <a:xfrm>
            <a:off x="2129172" y="209742"/>
            <a:ext cx="562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PAD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7785896-58D6-2548-B5B0-B6EAEC2757C3}"/>
              </a:ext>
            </a:extLst>
          </p:cNvPr>
          <p:cNvSpPr/>
          <p:nvPr/>
        </p:nvSpPr>
        <p:spPr>
          <a:xfrm>
            <a:off x="2152138" y="3312146"/>
            <a:ext cx="583814" cy="1056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89C040E-2705-FB4F-BEAE-937138D1C1D7}"/>
              </a:ext>
            </a:extLst>
          </p:cNvPr>
          <p:cNvSpPr/>
          <p:nvPr/>
        </p:nvSpPr>
        <p:spPr>
          <a:xfrm>
            <a:off x="2169071" y="6472930"/>
            <a:ext cx="583814" cy="1056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3D3DF2-A8D9-CF4F-9CE9-1E0A1C1ED8C7}"/>
              </a:ext>
            </a:extLst>
          </p:cNvPr>
          <p:cNvSpPr txBox="1"/>
          <p:nvPr/>
        </p:nvSpPr>
        <p:spPr>
          <a:xfrm>
            <a:off x="2135205" y="6455997"/>
            <a:ext cx="2108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ENSG00000265939 -</a:t>
            </a:r>
          </a:p>
          <a:p>
            <a:r>
              <a:rPr lang="en-US" dirty="0"/>
              <a:t>Colon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772FCB8-5AF3-7140-B4EC-510F3FBDD359}"/>
              </a:ext>
            </a:extLst>
          </p:cNvPr>
          <p:cNvSpPr txBox="1"/>
          <p:nvPr/>
        </p:nvSpPr>
        <p:spPr>
          <a:xfrm>
            <a:off x="2126189" y="3261346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CAD</a:t>
            </a:r>
          </a:p>
        </p:txBody>
      </p:sp>
    </p:spTree>
    <p:extLst>
      <p:ext uri="{BB962C8B-B14F-4D97-AF65-F5344CB8AC3E}">
        <p14:creationId xmlns:p14="http://schemas.microsoft.com/office/powerpoint/2010/main" val="2289572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15716</TotalTime>
  <Words>2124</Words>
  <Application>Microsoft Macintosh PowerPoint</Application>
  <PresentationFormat>Custom</PresentationFormat>
  <Paragraphs>286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Bellomo, Tiffany R</dc:creator>
  <cp:lastModifiedBy>Bellomo, Tiffany R</cp:lastModifiedBy>
  <cp:revision>188</cp:revision>
  <dcterms:created xsi:type="dcterms:W3CDTF">2021-01-18T16:23:21Z</dcterms:created>
  <dcterms:modified xsi:type="dcterms:W3CDTF">2021-04-19T02:07:35Z</dcterms:modified>
</cp:coreProperties>
</file>