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9" saveSubsetFonts="1" autoCompressPictures="0">
  <p:sldMasterIdLst>
    <p:sldMasterId id="2147483684" r:id="rId1"/>
  </p:sldMasterIdLst>
  <p:notesMasterIdLst>
    <p:notesMasterId r:id="rId5"/>
  </p:notesMasterIdLst>
  <p:handoutMasterIdLst>
    <p:handoutMasterId r:id="rId6"/>
  </p:handoutMasterIdLst>
  <p:sldIdLst>
    <p:sldId id="746" r:id="rId2"/>
    <p:sldId id="761" r:id="rId3"/>
    <p:sldId id="763"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Jeon" initials="EJ" lastIdx="1" clrIdx="0">
    <p:extLst>
      <p:ext uri="{19B8F6BF-5375-455C-9EA6-DF929625EA0E}">
        <p15:presenceInfo xmlns:p15="http://schemas.microsoft.com/office/powerpoint/2012/main" userId="Elizabeth Je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D66"/>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6"/>
    <p:restoredTop sz="94014"/>
  </p:normalViewPr>
  <p:slideViewPr>
    <p:cSldViewPr snapToGrid="0" snapToObjects="1">
      <p:cViewPr varScale="1">
        <p:scale>
          <a:sx n="79" d="100"/>
          <a:sy n="79" d="100"/>
        </p:scale>
        <p:origin x="2440" y="200"/>
      </p:cViewPr>
      <p:guideLst>
        <p:guide orient="horz" pos="3744"/>
        <p:guide pos="244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80" d="100"/>
        <a:sy n="80" d="100"/>
      </p:scale>
      <p:origin x="0" y="0"/>
    </p:cViewPr>
  </p:sorterViewPr>
  <p:notesViewPr>
    <p:cSldViewPr snapToGrid="0" snapToObjects="1">
      <p:cViewPr>
        <p:scale>
          <a:sx n="87" d="100"/>
          <a:sy n="87" d="100"/>
        </p:scale>
        <p:origin x="2240" y="-6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F082A5-7A86-3544-892A-3D0D697CD7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CF6E96-068C-414A-8F07-845BB73CF2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039834-64DF-E044-AC93-B22625C1D10B}" type="datetimeFigureOut">
              <a:rPr lang="en-US" smtClean="0"/>
              <a:t>6/16/21</a:t>
            </a:fld>
            <a:endParaRPr lang="en-US"/>
          </a:p>
        </p:txBody>
      </p:sp>
      <p:sp>
        <p:nvSpPr>
          <p:cNvPr id="4" name="Footer Placeholder 3">
            <a:extLst>
              <a:ext uri="{FF2B5EF4-FFF2-40B4-BE49-F238E27FC236}">
                <a16:creationId xmlns:a16="http://schemas.microsoft.com/office/drawing/2014/main" id="{647C32A1-5893-0049-919D-869F1156B2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287EFB-84E2-A54A-8A7D-1C215D8686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4F16C-8390-E147-BBD7-F63F0AAD41A4}" type="slidenum">
              <a:rPr lang="en-US" smtClean="0"/>
              <a:t>‹#›</a:t>
            </a:fld>
            <a:endParaRPr lang="en-US"/>
          </a:p>
        </p:txBody>
      </p:sp>
    </p:spTree>
    <p:extLst>
      <p:ext uri="{BB962C8B-B14F-4D97-AF65-F5344CB8AC3E}">
        <p14:creationId xmlns:p14="http://schemas.microsoft.com/office/powerpoint/2010/main" val="34288871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DBF73-D625-824A-ABD1-12E1E03C1BB5}" type="datetimeFigureOut">
              <a:rPr lang="en-US" smtClean="0"/>
              <a:t>6/16/21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3D414-5C3F-584E-A173-804029263AE9}" type="slidenum">
              <a:rPr lang="en-US" smtClean="0"/>
              <a:t>‹#›</a:t>
            </a:fld>
            <a:endParaRPr lang="en-US"/>
          </a:p>
        </p:txBody>
      </p:sp>
    </p:spTree>
    <p:extLst>
      <p:ext uri="{BB962C8B-B14F-4D97-AF65-F5344CB8AC3E}">
        <p14:creationId xmlns:p14="http://schemas.microsoft.com/office/powerpoint/2010/main" val="3329786031"/>
      </p:ext>
    </p:extLst>
  </p:cSld>
  <p:clrMap bg1="lt1" tx1="dk1" bg2="lt2" tx2="dk2" accent1="accent1" accent2="accent2" accent3="accent3" accent4="accent4" accent5="accent5" accent6="accent6" hlink="hlink" folHlink="folHlink"/>
  <p:hf ftr="0" dt="0"/>
  <p:notesStyle>
    <a:lvl1pPr marL="0" algn="l" defTabSz="1048733" rtl="0" eaLnBrk="1" latinLnBrk="0" hangingPunct="1">
      <a:defRPr sz="1835" kern="1200">
        <a:solidFill>
          <a:schemeClr val="tx1"/>
        </a:solidFill>
        <a:latin typeface="+mn-lt"/>
        <a:ea typeface="+mn-ea"/>
        <a:cs typeface="+mn-cs"/>
      </a:defRPr>
    </a:lvl1pPr>
    <a:lvl2pPr marL="524366" algn="l" defTabSz="1048733" rtl="0" eaLnBrk="1" latinLnBrk="0" hangingPunct="1">
      <a:defRPr sz="1835" kern="1200">
        <a:solidFill>
          <a:schemeClr val="tx1"/>
        </a:solidFill>
        <a:latin typeface="+mn-lt"/>
        <a:ea typeface="+mn-ea"/>
        <a:cs typeface="+mn-cs"/>
      </a:defRPr>
    </a:lvl2pPr>
    <a:lvl3pPr marL="1048733" algn="l" defTabSz="1048733" rtl="0" eaLnBrk="1" latinLnBrk="0" hangingPunct="1">
      <a:defRPr sz="1835" kern="1200">
        <a:solidFill>
          <a:schemeClr val="tx1"/>
        </a:solidFill>
        <a:latin typeface="+mn-lt"/>
        <a:ea typeface="+mn-ea"/>
        <a:cs typeface="+mn-cs"/>
      </a:defRPr>
    </a:lvl3pPr>
    <a:lvl4pPr marL="1573099" algn="l" defTabSz="1048733" rtl="0" eaLnBrk="1" latinLnBrk="0" hangingPunct="1">
      <a:defRPr sz="1835" kern="1200">
        <a:solidFill>
          <a:schemeClr val="tx1"/>
        </a:solidFill>
        <a:latin typeface="+mn-lt"/>
        <a:ea typeface="+mn-ea"/>
        <a:cs typeface="+mn-cs"/>
      </a:defRPr>
    </a:lvl4pPr>
    <a:lvl5pPr marL="2097467" algn="l" defTabSz="1048733" rtl="0" eaLnBrk="1" latinLnBrk="0" hangingPunct="1">
      <a:defRPr sz="1835" kern="1200">
        <a:solidFill>
          <a:schemeClr val="tx1"/>
        </a:solidFill>
        <a:latin typeface="+mn-lt"/>
        <a:ea typeface="+mn-ea"/>
        <a:cs typeface="+mn-cs"/>
      </a:defRPr>
    </a:lvl5pPr>
    <a:lvl6pPr marL="2621833" algn="l" defTabSz="1048733" rtl="0" eaLnBrk="1" latinLnBrk="0" hangingPunct="1">
      <a:defRPr sz="1376" kern="1200">
        <a:solidFill>
          <a:schemeClr val="tx1"/>
        </a:solidFill>
        <a:latin typeface="+mn-lt"/>
        <a:ea typeface="+mn-ea"/>
        <a:cs typeface="+mn-cs"/>
      </a:defRPr>
    </a:lvl6pPr>
    <a:lvl7pPr marL="3146199" algn="l" defTabSz="1048733" rtl="0" eaLnBrk="1" latinLnBrk="0" hangingPunct="1">
      <a:defRPr sz="1376" kern="1200">
        <a:solidFill>
          <a:schemeClr val="tx1"/>
        </a:solidFill>
        <a:latin typeface="+mn-lt"/>
        <a:ea typeface="+mn-ea"/>
        <a:cs typeface="+mn-cs"/>
      </a:defRPr>
    </a:lvl7pPr>
    <a:lvl8pPr marL="3670566" algn="l" defTabSz="1048733" rtl="0" eaLnBrk="1" latinLnBrk="0" hangingPunct="1">
      <a:defRPr sz="1376" kern="1200">
        <a:solidFill>
          <a:schemeClr val="tx1"/>
        </a:solidFill>
        <a:latin typeface="+mn-lt"/>
        <a:ea typeface="+mn-ea"/>
        <a:cs typeface="+mn-cs"/>
      </a:defRPr>
    </a:lvl8pPr>
    <a:lvl9pPr marL="4194932" algn="l" defTabSz="1048733" rtl="0" eaLnBrk="1" latinLnBrk="0" hangingPunct="1">
      <a:defRPr sz="13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940199F-6312-4445-9271-EB8D747A3214}" type="slidenum">
              <a:rPr lang="en-US" smtClean="0"/>
              <a:t>19</a:t>
            </a:fld>
            <a:endParaRPr lang="en-US" dirty="0"/>
          </a:p>
        </p:txBody>
      </p:sp>
      <p:sp>
        <p:nvSpPr>
          <p:cNvPr id="5" name="Header Placeholder 4">
            <a:extLst>
              <a:ext uri="{FF2B5EF4-FFF2-40B4-BE49-F238E27FC236}">
                <a16:creationId xmlns:a16="http://schemas.microsoft.com/office/drawing/2014/main" id="{EC004CF4-5FB0-4C48-9561-D130DBD5E3D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7206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40199F-6312-4445-9271-EB8D747A3214}" type="slidenum">
              <a:rPr lang="en-US" smtClean="0"/>
              <a:t>20</a:t>
            </a:fld>
            <a:endParaRPr lang="en-US"/>
          </a:p>
        </p:txBody>
      </p:sp>
      <p:sp>
        <p:nvSpPr>
          <p:cNvPr id="5" name="Header Placeholder 4">
            <a:extLst>
              <a:ext uri="{FF2B5EF4-FFF2-40B4-BE49-F238E27FC236}">
                <a16:creationId xmlns:a16="http://schemas.microsoft.com/office/drawing/2014/main" id="{59A3D036-2B2C-E64F-8CF6-00642ACD2CE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4409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3D414-5C3F-584E-A173-804029263AE9}" type="slidenum">
              <a:rPr lang="en-US" smtClean="0"/>
              <a:t>21</a:t>
            </a:fld>
            <a:endParaRPr lang="en-US"/>
          </a:p>
        </p:txBody>
      </p:sp>
      <p:sp>
        <p:nvSpPr>
          <p:cNvPr id="5" name="Header Placeholder 4">
            <a:extLst>
              <a:ext uri="{FF2B5EF4-FFF2-40B4-BE49-F238E27FC236}">
                <a16:creationId xmlns:a16="http://schemas.microsoft.com/office/drawing/2014/main" id="{652D0A25-3007-2448-AC16-46A17BA2B39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1690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17A2F-F9A3-154F-A467-E19825DDE4A6}" type="datetime1">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295667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EA607-A8E6-704F-B7FF-4EA3D6FF09AC}" type="datetime1">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95032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6F88A-9BD1-6245-BF4D-A440BF94F593}" type="datetime1">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317163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ABC3C-3495-8340-B252-BFB889891254}" type="datetime1">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143900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D128D-ED4E-5C44-AB07-94B3A25E1031}" type="datetime1">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179246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12277-FCF3-5445-91BD-D2B1A74678C0}" type="datetime1">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76570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442D6-4646-6C41-8960-7827A40CAD33}" type="datetime1">
              <a:rPr lang="en-US"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72441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181DA0-96F8-334A-8B40-627A86684494}" type="datetime1">
              <a:rPr lang="en-US"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331303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71658-8FD7-214E-A196-B1D5F4FA9A27}" type="datetime1">
              <a:rPr lang="en-US"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879919" y="0"/>
            <a:ext cx="1748790" cy="535517"/>
          </a:xfrm>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312502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35CAA9B-62EC-0E4C-A91B-9A8E0B78211D}" type="datetime1">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209081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B85DE44-F001-824A-85F2-81FC0C58E5AB}" type="datetime1">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FE7A3-7C79-B040-A1BC-F82F9842E399}" type="slidenum">
              <a:rPr lang="en-US" smtClean="0"/>
              <a:t>‹#›</a:t>
            </a:fld>
            <a:endParaRPr lang="en-US"/>
          </a:p>
        </p:txBody>
      </p:sp>
    </p:spTree>
    <p:extLst>
      <p:ext uri="{BB962C8B-B14F-4D97-AF65-F5344CB8AC3E}">
        <p14:creationId xmlns:p14="http://schemas.microsoft.com/office/powerpoint/2010/main" val="22378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78188B8-B009-C24A-A9C7-3E69F2141A81}" type="datetime1">
              <a:rPr lang="en-US" smtClean="0"/>
              <a:t>6/16/21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23610" y="0"/>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8FFE7A3-7C79-B040-A1BC-F82F9842E399}" type="slidenum">
              <a:rPr lang="en-US" smtClean="0"/>
              <a:t>‹#›</a:t>
            </a:fld>
            <a:endParaRPr lang="en-US" dirty="0"/>
          </a:p>
        </p:txBody>
      </p:sp>
    </p:spTree>
    <p:extLst>
      <p:ext uri="{BB962C8B-B14F-4D97-AF65-F5344CB8AC3E}">
        <p14:creationId xmlns:p14="http://schemas.microsoft.com/office/powerpoint/2010/main" val="824878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64FF56-4160-834C-918E-04332EDD9F46}"/>
              </a:ext>
            </a:extLst>
          </p:cNvPr>
          <p:cNvPicPr>
            <a:picLocks noChangeAspect="1"/>
          </p:cNvPicPr>
          <p:nvPr/>
        </p:nvPicPr>
        <p:blipFill>
          <a:blip r:embed="rId3"/>
          <a:stretch>
            <a:fillRect/>
          </a:stretch>
        </p:blipFill>
        <p:spPr>
          <a:xfrm>
            <a:off x="1982408" y="2372525"/>
            <a:ext cx="3224530" cy="2278491"/>
          </a:xfrm>
          <a:prstGeom prst="rect">
            <a:avLst/>
          </a:prstGeom>
        </p:spPr>
      </p:pic>
      <p:sp>
        <p:nvSpPr>
          <p:cNvPr id="3" name="TextBox 2">
            <a:extLst>
              <a:ext uri="{FF2B5EF4-FFF2-40B4-BE49-F238E27FC236}">
                <a16:creationId xmlns:a16="http://schemas.microsoft.com/office/drawing/2014/main" id="{A191EDE1-A584-804A-8784-6421A2A46025}"/>
              </a:ext>
            </a:extLst>
          </p:cNvPr>
          <p:cNvSpPr txBox="1"/>
          <p:nvPr/>
        </p:nvSpPr>
        <p:spPr>
          <a:xfrm>
            <a:off x="1982408" y="1887621"/>
            <a:ext cx="48783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Effect sizes for lead SNPs in known loci</a:t>
            </a:r>
          </a:p>
        </p:txBody>
      </p:sp>
      <p:sp>
        <p:nvSpPr>
          <p:cNvPr id="2" name="TextBox 1">
            <a:extLst>
              <a:ext uri="{FF2B5EF4-FFF2-40B4-BE49-F238E27FC236}">
                <a16:creationId xmlns:a16="http://schemas.microsoft.com/office/drawing/2014/main" id="{22460EFB-21F7-B04D-A719-B9432B7B3C46}"/>
              </a:ext>
            </a:extLst>
          </p:cNvPr>
          <p:cNvSpPr txBox="1"/>
          <p:nvPr/>
        </p:nvSpPr>
        <p:spPr>
          <a:xfrm>
            <a:off x="753010" y="5005269"/>
            <a:ext cx="6451791"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S1</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Effect sizes for lead SNPs in each of the 16 known loci</a:t>
            </a:r>
            <a:r>
              <a:rPr lang="en-US" sz="1200" dirty="0">
                <a:latin typeface="Arial" panose="020B0604020202020204" pitchFamily="34" charset="0"/>
                <a:cs typeface="Arial" panose="020B0604020202020204" pitchFamily="34" charset="0"/>
              </a:rPr>
              <a:t>. The effect size estimates(Beta) from GWAS in only the LAT or NLW subset from our discovery cohort are shown. The correlation coefficient (r) is 0.819.  The dashed blue line is y=x. </a:t>
            </a:r>
          </a:p>
        </p:txBody>
      </p:sp>
      <p:sp>
        <p:nvSpPr>
          <p:cNvPr id="5" name="Slide Number Placeholder 4">
            <a:extLst>
              <a:ext uri="{FF2B5EF4-FFF2-40B4-BE49-F238E27FC236}">
                <a16:creationId xmlns:a16="http://schemas.microsoft.com/office/drawing/2014/main" id="{3B4A4C76-F215-AB4E-8BD0-26AE59B76BD9}"/>
              </a:ext>
            </a:extLst>
          </p:cNvPr>
          <p:cNvSpPr>
            <a:spLocks noGrp="1"/>
          </p:cNvSpPr>
          <p:nvPr>
            <p:ph type="sldNum" sz="quarter" idx="12"/>
          </p:nvPr>
        </p:nvSpPr>
        <p:spPr/>
        <p:txBody>
          <a:bodyPr/>
          <a:lstStyle/>
          <a:p>
            <a:fld id="{38FFE7A3-7C79-B040-A1BC-F82F9842E399}" type="slidenum">
              <a:rPr lang="en-US" smtClean="0"/>
              <a:t>19</a:t>
            </a:fld>
            <a:endParaRPr lang="en-US"/>
          </a:p>
        </p:txBody>
      </p:sp>
    </p:spTree>
    <p:extLst>
      <p:ext uri="{BB962C8B-B14F-4D97-AF65-F5344CB8AC3E}">
        <p14:creationId xmlns:p14="http://schemas.microsoft.com/office/powerpoint/2010/main" val="45316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01A75-99D3-1849-BF8D-ECE2568955B0}"/>
              </a:ext>
            </a:extLst>
          </p:cNvPr>
          <p:cNvPicPr>
            <a:picLocks noChangeAspect="1"/>
          </p:cNvPicPr>
          <p:nvPr/>
        </p:nvPicPr>
        <p:blipFill>
          <a:blip r:embed="rId3"/>
          <a:stretch>
            <a:fillRect/>
          </a:stretch>
        </p:blipFill>
        <p:spPr>
          <a:xfrm>
            <a:off x="2266501" y="825078"/>
            <a:ext cx="3096644" cy="2167651"/>
          </a:xfrm>
          <a:prstGeom prst="rect">
            <a:avLst/>
          </a:prstGeom>
        </p:spPr>
      </p:pic>
      <p:pic>
        <p:nvPicPr>
          <p:cNvPr id="5" name="Picture 4">
            <a:extLst>
              <a:ext uri="{FF2B5EF4-FFF2-40B4-BE49-F238E27FC236}">
                <a16:creationId xmlns:a16="http://schemas.microsoft.com/office/drawing/2014/main" id="{C3E55320-96DB-504D-840E-34E4B7906BCB}"/>
              </a:ext>
            </a:extLst>
          </p:cNvPr>
          <p:cNvPicPr>
            <a:picLocks noChangeAspect="1"/>
          </p:cNvPicPr>
          <p:nvPr/>
        </p:nvPicPr>
        <p:blipFill>
          <a:blip r:embed="rId4"/>
          <a:stretch>
            <a:fillRect/>
          </a:stretch>
        </p:blipFill>
        <p:spPr>
          <a:xfrm>
            <a:off x="2266500" y="3040655"/>
            <a:ext cx="3096644" cy="2167651"/>
          </a:xfrm>
          <a:prstGeom prst="rect">
            <a:avLst/>
          </a:prstGeom>
        </p:spPr>
      </p:pic>
      <p:sp>
        <p:nvSpPr>
          <p:cNvPr id="2" name="TextBox 1">
            <a:extLst>
              <a:ext uri="{FF2B5EF4-FFF2-40B4-BE49-F238E27FC236}">
                <a16:creationId xmlns:a16="http://schemas.microsoft.com/office/drawing/2014/main" id="{1F06184E-EDA1-0E4C-90D1-9B88B95DA3F8}"/>
              </a:ext>
            </a:extLst>
          </p:cNvPr>
          <p:cNvSpPr txBox="1"/>
          <p:nvPr/>
        </p:nvSpPr>
        <p:spPr>
          <a:xfrm>
            <a:off x="2064425" y="825076"/>
            <a:ext cx="389850" cy="276999"/>
          </a:xfrm>
          <a:prstGeom prst="rect">
            <a:avLst/>
          </a:prstGeom>
          <a:noFill/>
        </p:spPr>
        <p:txBody>
          <a:bodyPr wrap="none" rtlCol="0">
            <a:spAutoFit/>
          </a:bodyPr>
          <a:lstStyle/>
          <a:p>
            <a:r>
              <a:rPr lang="en-US" altLang="ko-KR" sz="12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5A3DC4C-20B0-1A48-B93D-39DF155806B5}"/>
              </a:ext>
            </a:extLst>
          </p:cNvPr>
          <p:cNvSpPr txBox="1"/>
          <p:nvPr/>
        </p:nvSpPr>
        <p:spPr>
          <a:xfrm>
            <a:off x="2073947" y="3111599"/>
            <a:ext cx="389850" cy="276999"/>
          </a:xfrm>
          <a:prstGeom prst="rect">
            <a:avLst/>
          </a:prstGeom>
          <a:noFill/>
        </p:spPr>
        <p:txBody>
          <a:bodyPr wrap="none" rtlCol="0">
            <a:spAutoFit/>
          </a:bodyPr>
          <a:lstStyle/>
          <a:p>
            <a:r>
              <a:rPr lang="en-US" altLang="ko-KR" sz="1200" dirty="0">
                <a:latin typeface="Arial" panose="020B0604020202020204" pitchFamily="34" charset="0"/>
                <a:cs typeface="Arial" panose="020B0604020202020204" pitchFamily="34" charset="0"/>
              </a:rPr>
              <a:t>(B)</a:t>
            </a:r>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342C31-5B98-0640-9140-8B62C55D0FB7}"/>
              </a:ext>
            </a:extLst>
          </p:cNvPr>
          <p:cNvSpPr txBox="1"/>
          <p:nvPr/>
        </p:nvSpPr>
        <p:spPr>
          <a:xfrm>
            <a:off x="888742" y="5458968"/>
            <a:ext cx="5994918"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S2</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Association signal around NRBF2/JMJD1C locus on chr10 in LAT and EAS cohorts.</a:t>
            </a:r>
            <a:r>
              <a:rPr lang="en-US" sz="1200" dirty="0">
                <a:latin typeface="Arial" panose="020B0604020202020204" pitchFamily="34" charset="0"/>
                <a:cs typeface="Arial" panose="020B0604020202020204" pitchFamily="34" charset="0"/>
              </a:rPr>
              <a:t> </a:t>
            </a:r>
          </a:p>
          <a:p>
            <a:r>
              <a:rPr lang="en-US" sz="1200" dirty="0" err="1">
                <a:latin typeface="Arial" panose="020B0604020202020204" pitchFamily="34" charset="0"/>
                <a:cs typeface="Arial" panose="020B0604020202020204" pitchFamily="34" charset="0"/>
              </a:rPr>
              <a:t>LocusZoom</a:t>
            </a:r>
            <a:r>
              <a:rPr lang="en-US" sz="1200" dirty="0">
                <a:latin typeface="Arial" panose="020B0604020202020204" pitchFamily="34" charset="0"/>
                <a:cs typeface="Arial" panose="020B0604020202020204" pitchFamily="34" charset="0"/>
              </a:rPr>
              <a:t> plots show distinct haplotypes showing association with ALL in (A) LAT and (B) EAS cohorts in our study. Diamond symbol indicates the lead SNP in each cohort. Color of remaining SNPs is based on linkage disequilibrium (LD) as measured by r2 with the lead SNP in the respective cohort. All coordinates in x-axis are in hg19. </a:t>
            </a:r>
          </a:p>
        </p:txBody>
      </p:sp>
      <p:sp>
        <p:nvSpPr>
          <p:cNvPr id="7" name="Slide Number Placeholder 6">
            <a:extLst>
              <a:ext uri="{FF2B5EF4-FFF2-40B4-BE49-F238E27FC236}">
                <a16:creationId xmlns:a16="http://schemas.microsoft.com/office/drawing/2014/main" id="{ACDEA5AF-7051-0F40-99D2-7512A8644633}"/>
              </a:ext>
            </a:extLst>
          </p:cNvPr>
          <p:cNvSpPr>
            <a:spLocks noGrp="1"/>
          </p:cNvSpPr>
          <p:nvPr>
            <p:ph type="sldNum" sz="quarter" idx="12"/>
          </p:nvPr>
        </p:nvSpPr>
        <p:spPr/>
        <p:txBody>
          <a:bodyPr/>
          <a:lstStyle/>
          <a:p>
            <a:fld id="{38FFE7A3-7C79-B040-A1BC-F82F9842E399}" type="slidenum">
              <a:rPr lang="en-US" smtClean="0"/>
              <a:t>20</a:t>
            </a:fld>
            <a:endParaRPr lang="en-US"/>
          </a:p>
        </p:txBody>
      </p:sp>
    </p:spTree>
    <p:extLst>
      <p:ext uri="{BB962C8B-B14F-4D97-AF65-F5344CB8AC3E}">
        <p14:creationId xmlns:p14="http://schemas.microsoft.com/office/powerpoint/2010/main" val="367542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48C06-7899-F54C-8271-A8FC3C8062A7}"/>
              </a:ext>
            </a:extLst>
          </p:cNvPr>
          <p:cNvSpPr txBox="1"/>
          <p:nvPr/>
        </p:nvSpPr>
        <p:spPr>
          <a:xfrm>
            <a:off x="684628" y="6076761"/>
            <a:ext cx="6403147" cy="101566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Figure S3. Functional annotation of the TET1 locus. </a:t>
            </a:r>
          </a:p>
          <a:p>
            <a:r>
              <a:rPr lang="en-US" sz="1200" dirty="0">
                <a:latin typeface="Arial" panose="020B0604020202020204" pitchFamily="34" charset="0"/>
                <a:cs typeface="Arial" panose="020B0604020202020204" pitchFamily="34" charset="0"/>
              </a:rPr>
              <a:t>For the immediately nearby location around the top associated SNPs in our meta-analysis(blue vertical lines), we extracted the functionally annotated genomic/epigenomic features from multiple cell types in ENCODE data. Functional data were retrieved from UCSC genome browser.</a:t>
            </a:r>
          </a:p>
        </p:txBody>
      </p:sp>
      <p:grpSp>
        <p:nvGrpSpPr>
          <p:cNvPr id="4" name="Group 3">
            <a:extLst>
              <a:ext uri="{FF2B5EF4-FFF2-40B4-BE49-F238E27FC236}">
                <a16:creationId xmlns:a16="http://schemas.microsoft.com/office/drawing/2014/main" id="{8169D0B1-70F2-1F4B-BCA9-0DA2578325FC}"/>
              </a:ext>
            </a:extLst>
          </p:cNvPr>
          <p:cNvGrpSpPr/>
          <p:nvPr/>
        </p:nvGrpSpPr>
        <p:grpSpPr>
          <a:xfrm>
            <a:off x="691811" y="535786"/>
            <a:ext cx="6123261" cy="4863207"/>
            <a:chOff x="-880088" y="0"/>
            <a:chExt cx="9112501" cy="6732745"/>
          </a:xfrm>
        </p:grpSpPr>
        <p:pic>
          <p:nvPicPr>
            <p:cNvPr id="5" name="Picture 4">
              <a:extLst>
                <a:ext uri="{FF2B5EF4-FFF2-40B4-BE49-F238E27FC236}">
                  <a16:creationId xmlns:a16="http://schemas.microsoft.com/office/drawing/2014/main" id="{70F1A049-A2DF-984F-BA1A-F27B7544B9A4}"/>
                </a:ext>
              </a:extLst>
            </p:cNvPr>
            <p:cNvPicPr>
              <a:picLocks noChangeAspect="1"/>
            </p:cNvPicPr>
            <p:nvPr/>
          </p:nvPicPr>
          <p:blipFill>
            <a:blip r:embed="rId3"/>
            <a:stretch>
              <a:fillRect/>
            </a:stretch>
          </p:blipFill>
          <p:spPr>
            <a:xfrm>
              <a:off x="2951171" y="0"/>
              <a:ext cx="4030182" cy="3023796"/>
            </a:xfrm>
            <a:prstGeom prst="rect">
              <a:avLst/>
            </a:prstGeom>
          </p:spPr>
        </p:pic>
        <p:pic>
          <p:nvPicPr>
            <p:cNvPr id="6" name="Picture 5">
              <a:extLst>
                <a:ext uri="{FF2B5EF4-FFF2-40B4-BE49-F238E27FC236}">
                  <a16:creationId xmlns:a16="http://schemas.microsoft.com/office/drawing/2014/main" id="{A9DBD3D3-4062-CC4B-8728-6D70A96A3BB5}"/>
                </a:ext>
              </a:extLst>
            </p:cNvPr>
            <p:cNvPicPr>
              <a:picLocks noChangeAspect="1"/>
            </p:cNvPicPr>
            <p:nvPr/>
          </p:nvPicPr>
          <p:blipFill>
            <a:blip r:embed="rId4"/>
            <a:stretch>
              <a:fillRect/>
            </a:stretch>
          </p:blipFill>
          <p:spPr>
            <a:xfrm>
              <a:off x="1584687" y="3378200"/>
              <a:ext cx="6647726" cy="3354545"/>
            </a:xfrm>
            <a:prstGeom prst="rect">
              <a:avLst/>
            </a:prstGeom>
          </p:spPr>
        </p:pic>
        <p:cxnSp>
          <p:nvCxnSpPr>
            <p:cNvPr id="7" name="Straight Connector 6">
              <a:extLst>
                <a:ext uri="{FF2B5EF4-FFF2-40B4-BE49-F238E27FC236}">
                  <a16:creationId xmlns:a16="http://schemas.microsoft.com/office/drawing/2014/main" id="{72F5BCF4-B5C7-8041-A11D-0F1FB7B13BA1}"/>
                </a:ext>
              </a:extLst>
            </p:cNvPr>
            <p:cNvCxnSpPr/>
            <p:nvPr/>
          </p:nvCxnSpPr>
          <p:spPr>
            <a:xfrm>
              <a:off x="4908550" y="127000"/>
              <a:ext cx="0" cy="2520950"/>
            </a:xfrm>
            <a:prstGeom prst="line">
              <a:avLst/>
            </a:prstGeom>
            <a:ln w="9525">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8172F00-3779-6C49-99EA-89F8EB59339D}"/>
                </a:ext>
              </a:extLst>
            </p:cNvPr>
            <p:cNvCxnSpPr/>
            <p:nvPr/>
          </p:nvCxnSpPr>
          <p:spPr>
            <a:xfrm>
              <a:off x="4984750" y="127000"/>
              <a:ext cx="0" cy="2520950"/>
            </a:xfrm>
            <a:prstGeom prst="line">
              <a:avLst/>
            </a:prstGeom>
            <a:ln w="9525">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0AD563D-83E8-AC47-AD5E-82019D358458}"/>
                </a:ext>
              </a:extLst>
            </p:cNvPr>
            <p:cNvCxnSpPr/>
            <p:nvPr/>
          </p:nvCxnSpPr>
          <p:spPr>
            <a:xfrm flipH="1">
              <a:off x="2281767" y="2647950"/>
              <a:ext cx="2626784" cy="730250"/>
            </a:xfrm>
            <a:prstGeom prst="line">
              <a:avLst/>
            </a:prstGeom>
            <a:ln w="9525">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1D702C1-09C4-7742-8405-5641AB907968}"/>
                </a:ext>
              </a:extLst>
            </p:cNvPr>
            <p:cNvCxnSpPr/>
            <p:nvPr/>
          </p:nvCxnSpPr>
          <p:spPr>
            <a:xfrm>
              <a:off x="4984750" y="2647950"/>
              <a:ext cx="3247663" cy="730250"/>
            </a:xfrm>
            <a:prstGeom prst="line">
              <a:avLst/>
            </a:prstGeom>
            <a:ln w="9525">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73AFCA4-D415-0449-A9C4-CF18DBC9236C}"/>
                </a:ext>
              </a:extLst>
            </p:cNvPr>
            <p:cNvSpPr txBox="1"/>
            <p:nvPr/>
          </p:nvSpPr>
          <p:spPr>
            <a:xfrm>
              <a:off x="-337210" y="3689154"/>
              <a:ext cx="2319077" cy="338922"/>
            </a:xfrm>
            <a:prstGeom prst="rect">
              <a:avLst/>
            </a:prstGeom>
            <a:noFill/>
          </p:spPr>
          <p:txBody>
            <a:bodyPr wrap="square" rtlCol="0">
              <a:spAutoFit/>
            </a:bodyPr>
            <a:lstStyle/>
            <a:p>
              <a:r>
                <a:rPr lang="en-US" sz="991">
                  <a:latin typeface="Arial" panose="020B0604020202020204" pitchFamily="34" charset="0"/>
                  <a:cs typeface="Arial" panose="020B0604020202020204" pitchFamily="34" charset="0"/>
                </a:rPr>
                <a:t>ALL-associated SNPs</a:t>
              </a:r>
            </a:p>
          </p:txBody>
        </p:sp>
        <p:sp>
          <p:nvSpPr>
            <p:cNvPr id="12" name="TextBox 11">
              <a:extLst>
                <a:ext uri="{FF2B5EF4-FFF2-40B4-BE49-F238E27FC236}">
                  <a16:creationId xmlns:a16="http://schemas.microsoft.com/office/drawing/2014/main" id="{44FEF94A-B650-0845-B112-89F808BBE95D}"/>
                </a:ext>
              </a:extLst>
            </p:cNvPr>
            <p:cNvSpPr txBox="1"/>
            <p:nvPr/>
          </p:nvSpPr>
          <p:spPr>
            <a:xfrm>
              <a:off x="-880088" y="3892295"/>
              <a:ext cx="3310437" cy="338922"/>
            </a:xfrm>
            <a:prstGeom prst="rect">
              <a:avLst/>
            </a:prstGeom>
            <a:noFill/>
          </p:spPr>
          <p:txBody>
            <a:bodyPr wrap="square" rtlCol="0">
              <a:spAutoFit/>
            </a:bodyPr>
            <a:lstStyle/>
            <a:p>
              <a:r>
                <a:rPr lang="en-US" sz="991" err="1">
                  <a:latin typeface="Arial" panose="020B0604020202020204" pitchFamily="34" charset="0"/>
                  <a:cs typeface="Arial" panose="020B0604020202020204" pitchFamily="34" charset="0"/>
                </a:rPr>
                <a:t>DNase</a:t>
              </a:r>
              <a:r>
                <a:rPr lang="en-US" sz="991">
                  <a:latin typeface="Arial" panose="020B0604020202020204" pitchFamily="34" charset="0"/>
                  <a:cs typeface="Arial" panose="020B0604020202020204" pitchFamily="34" charset="0"/>
                </a:rPr>
                <a:t> I hypersensitive sites</a:t>
              </a:r>
            </a:p>
          </p:txBody>
        </p:sp>
        <p:sp>
          <p:nvSpPr>
            <p:cNvPr id="13" name="TextBox 12">
              <a:extLst>
                <a:ext uri="{FF2B5EF4-FFF2-40B4-BE49-F238E27FC236}">
                  <a16:creationId xmlns:a16="http://schemas.microsoft.com/office/drawing/2014/main" id="{6D309F51-CEB5-A14C-80DF-F713A6A52BC9}"/>
                </a:ext>
              </a:extLst>
            </p:cNvPr>
            <p:cNvSpPr txBox="1"/>
            <p:nvPr/>
          </p:nvSpPr>
          <p:spPr>
            <a:xfrm>
              <a:off x="164376" y="4757915"/>
              <a:ext cx="1670280" cy="338922"/>
            </a:xfrm>
            <a:prstGeom prst="rect">
              <a:avLst/>
            </a:prstGeom>
            <a:noFill/>
          </p:spPr>
          <p:txBody>
            <a:bodyPr wrap="square" rtlCol="0">
              <a:spAutoFit/>
            </a:bodyPr>
            <a:lstStyle/>
            <a:p>
              <a:r>
                <a:rPr lang="en-US" sz="991">
                  <a:latin typeface="Arial" panose="020B0604020202020204" pitchFamily="34" charset="0"/>
                  <a:cs typeface="Arial" panose="020B0604020202020204" pitchFamily="34" charset="0"/>
                </a:rPr>
                <a:t>TF binding sites</a:t>
              </a:r>
            </a:p>
          </p:txBody>
        </p:sp>
        <p:sp>
          <p:nvSpPr>
            <p:cNvPr id="14" name="TextBox 13">
              <a:extLst>
                <a:ext uri="{FF2B5EF4-FFF2-40B4-BE49-F238E27FC236}">
                  <a16:creationId xmlns:a16="http://schemas.microsoft.com/office/drawing/2014/main" id="{42A2D6A4-E030-2144-B0CC-AE1570CF7DCF}"/>
                </a:ext>
              </a:extLst>
            </p:cNvPr>
            <p:cNvSpPr txBox="1"/>
            <p:nvPr/>
          </p:nvSpPr>
          <p:spPr>
            <a:xfrm>
              <a:off x="-565934" y="6307026"/>
              <a:ext cx="2209767" cy="338922"/>
            </a:xfrm>
            <a:prstGeom prst="rect">
              <a:avLst/>
            </a:prstGeom>
            <a:noFill/>
          </p:spPr>
          <p:txBody>
            <a:bodyPr wrap="square" rtlCol="0">
              <a:spAutoFit/>
            </a:bodyPr>
            <a:lstStyle/>
            <a:p>
              <a:r>
                <a:rPr lang="en-US" sz="991">
                  <a:latin typeface="Arial" panose="020B0604020202020204" pitchFamily="34" charset="0"/>
                  <a:cs typeface="Arial" panose="020B0604020202020204" pitchFamily="34" charset="0"/>
                </a:rPr>
                <a:t>Histone modifications</a:t>
              </a:r>
            </a:p>
          </p:txBody>
        </p:sp>
      </p:grpSp>
      <p:sp>
        <p:nvSpPr>
          <p:cNvPr id="15" name="Slide Number Placeholder 14">
            <a:extLst>
              <a:ext uri="{FF2B5EF4-FFF2-40B4-BE49-F238E27FC236}">
                <a16:creationId xmlns:a16="http://schemas.microsoft.com/office/drawing/2014/main" id="{E9709A02-49AD-8146-9978-BBC829FBB0FE}"/>
              </a:ext>
            </a:extLst>
          </p:cNvPr>
          <p:cNvSpPr>
            <a:spLocks noGrp="1"/>
          </p:cNvSpPr>
          <p:nvPr>
            <p:ph type="sldNum" sz="quarter" idx="12"/>
          </p:nvPr>
        </p:nvSpPr>
        <p:spPr/>
        <p:txBody>
          <a:bodyPr/>
          <a:lstStyle/>
          <a:p>
            <a:fld id="{38FFE7A3-7C79-B040-A1BC-F82F9842E399}" type="slidenum">
              <a:rPr lang="en-US" smtClean="0"/>
              <a:t>21</a:t>
            </a:fld>
            <a:endParaRPr lang="en-US"/>
          </a:p>
        </p:txBody>
      </p:sp>
    </p:spTree>
    <p:extLst>
      <p:ext uri="{BB962C8B-B14F-4D97-AF65-F5344CB8AC3E}">
        <p14:creationId xmlns:p14="http://schemas.microsoft.com/office/powerpoint/2010/main" val="2101567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1751</TotalTime>
  <Words>227</Words>
  <Application>Microsoft Macintosh PowerPoint</Application>
  <PresentationFormat>Custom</PresentationFormat>
  <Paragraphs>18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Jeon</dc:creator>
  <cp:lastModifiedBy>Elizabeth Jeon</cp:lastModifiedBy>
  <cp:revision>89</cp:revision>
  <dcterms:created xsi:type="dcterms:W3CDTF">2021-02-08T20:29:45Z</dcterms:created>
  <dcterms:modified xsi:type="dcterms:W3CDTF">2021-06-16T17:56:52Z</dcterms:modified>
</cp:coreProperties>
</file>