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724" autoAdjust="0"/>
    <p:restoredTop sz="93865" autoAdjust="0"/>
  </p:normalViewPr>
  <p:slideViewPr>
    <p:cSldViewPr snapToGrid="0">
      <p:cViewPr varScale="1">
        <p:scale>
          <a:sx n="113" d="100"/>
          <a:sy n="113" d="100"/>
        </p:scale>
        <p:origin x="8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24D8E-EFEE-480A-91FF-794E46188436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66580-268F-4262-94D8-B1601415CA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667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F66580-268F-4262-94D8-B1601415CA1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10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1CDA-C536-471B-BCA0-9E2A8F925372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0F1E-3BC8-401C-B46B-A53C51E6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73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1CDA-C536-471B-BCA0-9E2A8F925372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0F1E-3BC8-401C-B46B-A53C51E6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72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1CDA-C536-471B-BCA0-9E2A8F925372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0F1E-3BC8-401C-B46B-A53C51E6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37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1CDA-C536-471B-BCA0-9E2A8F925372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0F1E-3BC8-401C-B46B-A53C51E6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32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1CDA-C536-471B-BCA0-9E2A8F925372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0F1E-3BC8-401C-B46B-A53C51E6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77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1CDA-C536-471B-BCA0-9E2A8F925372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0F1E-3BC8-401C-B46B-A53C51E6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56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1CDA-C536-471B-BCA0-9E2A8F925372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0F1E-3BC8-401C-B46B-A53C51E6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09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1CDA-C536-471B-BCA0-9E2A8F925372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0F1E-3BC8-401C-B46B-A53C51E6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5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1CDA-C536-471B-BCA0-9E2A8F925372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0F1E-3BC8-401C-B46B-A53C51E6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17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1CDA-C536-471B-BCA0-9E2A8F925372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0F1E-3BC8-401C-B46B-A53C51E6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32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1CDA-C536-471B-BCA0-9E2A8F925372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0F1E-3BC8-401C-B46B-A53C51E6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80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A1CDA-C536-471B-BCA0-9E2A8F925372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70F1E-3BC8-401C-B46B-A53C51E6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20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A6784972-99C7-423A-85D4-5B84E77BE88C}"/>
              </a:ext>
            </a:extLst>
          </p:cNvPr>
          <p:cNvCxnSpPr>
            <a:stCxn id="56" idx="2"/>
            <a:endCxn id="27" idx="3"/>
          </p:cNvCxnSpPr>
          <p:nvPr/>
        </p:nvCxnSpPr>
        <p:spPr>
          <a:xfrm rot="5400000">
            <a:off x="9101421" y="4630670"/>
            <a:ext cx="2196978" cy="154244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8093388" y="4399268"/>
            <a:ext cx="1910314" cy="13099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" name="Rectangle 3"/>
          <p:cNvSpPr/>
          <p:nvPr/>
        </p:nvSpPr>
        <p:spPr>
          <a:xfrm>
            <a:off x="1279514" y="300344"/>
            <a:ext cx="2968487" cy="10608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" name="TextBox 4"/>
          <p:cNvSpPr txBox="1"/>
          <p:nvPr/>
        </p:nvSpPr>
        <p:spPr>
          <a:xfrm>
            <a:off x="1318937" y="345575"/>
            <a:ext cx="28406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Records identified through searches in electronic databases (Ovid Medline, Web of Science, Scopus, NTIS, HMIC and ZETOC, July 2020) </a:t>
            </a:r>
          </a:p>
          <a:p>
            <a:pPr algn="ctr"/>
            <a:r>
              <a:rPr lang="en-GB" sz="1200" b="1" dirty="0"/>
              <a:t>N=7406</a:t>
            </a:r>
          </a:p>
        </p:txBody>
      </p:sp>
      <p:sp>
        <p:nvSpPr>
          <p:cNvPr id="6" name="Rectangle 5"/>
          <p:cNvSpPr/>
          <p:nvPr/>
        </p:nvSpPr>
        <p:spPr>
          <a:xfrm>
            <a:off x="1279514" y="4044056"/>
            <a:ext cx="2968487" cy="8182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" name="TextBox 6"/>
          <p:cNvSpPr txBox="1"/>
          <p:nvPr/>
        </p:nvSpPr>
        <p:spPr>
          <a:xfrm>
            <a:off x="1632379" y="4126537"/>
            <a:ext cx="2259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Full text articles assessed for eligibility</a:t>
            </a:r>
          </a:p>
          <a:p>
            <a:pPr algn="ctr"/>
            <a:r>
              <a:rPr lang="en-GB" sz="1200" b="1" dirty="0"/>
              <a:t>N=67</a:t>
            </a:r>
          </a:p>
        </p:txBody>
      </p:sp>
      <p:sp>
        <p:nvSpPr>
          <p:cNvPr id="8" name="Rectangle 7"/>
          <p:cNvSpPr/>
          <p:nvPr/>
        </p:nvSpPr>
        <p:spPr>
          <a:xfrm>
            <a:off x="4835482" y="2726231"/>
            <a:ext cx="1517189" cy="6109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9" name="TextBox 8"/>
          <p:cNvSpPr txBox="1"/>
          <p:nvPr/>
        </p:nvSpPr>
        <p:spPr>
          <a:xfrm>
            <a:off x="4835482" y="2808994"/>
            <a:ext cx="1517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Records excluded </a:t>
            </a:r>
            <a:br>
              <a:rPr lang="en-GB" sz="1200" dirty="0"/>
            </a:br>
            <a:r>
              <a:rPr lang="en-GB" sz="1200" b="1" dirty="0"/>
              <a:t>N=7300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79514" y="5431969"/>
            <a:ext cx="2968487" cy="6273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1" name="TextBox 10"/>
          <p:cNvSpPr txBox="1"/>
          <p:nvPr/>
        </p:nvSpPr>
        <p:spPr>
          <a:xfrm>
            <a:off x="1267201" y="5528334"/>
            <a:ext cx="2968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Studies meeting inclusion criteria</a:t>
            </a:r>
          </a:p>
          <a:p>
            <a:pPr algn="ctr"/>
            <a:r>
              <a:rPr lang="en-GB" sz="1200" b="1" dirty="0"/>
              <a:t>N=29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79514" y="2699347"/>
            <a:ext cx="2968487" cy="6786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6" name="TextBox 15"/>
          <p:cNvSpPr txBox="1"/>
          <p:nvPr/>
        </p:nvSpPr>
        <p:spPr>
          <a:xfrm>
            <a:off x="1277884" y="2800885"/>
            <a:ext cx="2968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Records screened</a:t>
            </a:r>
          </a:p>
          <a:p>
            <a:pPr algn="ctr"/>
            <a:r>
              <a:rPr lang="en-GB" sz="1200" b="1" dirty="0"/>
              <a:t>N=7367</a:t>
            </a:r>
          </a:p>
        </p:txBody>
      </p:sp>
      <p:sp>
        <p:nvSpPr>
          <p:cNvPr id="2" name="Rectangle 1"/>
          <p:cNvSpPr/>
          <p:nvPr/>
        </p:nvSpPr>
        <p:spPr>
          <a:xfrm>
            <a:off x="10028379" y="2575898"/>
            <a:ext cx="1897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Additional full-text articles assessed for eligibility</a:t>
            </a:r>
          </a:p>
          <a:p>
            <a:pPr algn="ctr"/>
            <a:r>
              <a:rPr lang="en-GB" sz="1200" b="1" dirty="0" smtClean="0"/>
              <a:t>N=50</a:t>
            </a:r>
            <a:endParaRPr lang="en-GB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797302" y="3954940"/>
            <a:ext cx="28668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Excluded, </a:t>
            </a:r>
            <a:r>
              <a:rPr lang="en-GB" sz="1200" b="1" dirty="0"/>
              <a:t>N=38</a:t>
            </a:r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Not empirical, N=2</a:t>
            </a:r>
          </a:p>
          <a:p>
            <a:pPr algn="ctr"/>
            <a:r>
              <a:rPr lang="en-GB" sz="1200" dirty="0"/>
              <a:t>Not real-world use N=16</a:t>
            </a:r>
          </a:p>
          <a:p>
            <a:pPr algn="ctr"/>
            <a:r>
              <a:rPr lang="en-GB" sz="1200" dirty="0"/>
              <a:t>Non-English language N=3</a:t>
            </a:r>
          </a:p>
          <a:p>
            <a:pPr algn="ctr"/>
            <a:r>
              <a:rPr lang="en-GB" sz="1200" dirty="0"/>
              <a:t>Not primary care N=7</a:t>
            </a:r>
          </a:p>
          <a:p>
            <a:pPr algn="ctr"/>
            <a:r>
              <a:rPr lang="en-GB" sz="1200" dirty="0"/>
              <a:t>Not triage/online consultation system N=6</a:t>
            </a:r>
          </a:p>
          <a:p>
            <a:pPr algn="ctr"/>
            <a:r>
              <a:rPr lang="en-GB" sz="1200" dirty="0"/>
              <a:t>No contact with health professional N=3</a:t>
            </a:r>
          </a:p>
          <a:p>
            <a:pPr algn="ctr"/>
            <a:r>
              <a:rPr lang="en-GB" sz="1200" dirty="0"/>
              <a:t>Conference abstract N=1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35482" y="3954939"/>
            <a:ext cx="2828625" cy="17543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Rectangle 20"/>
          <p:cNvSpPr/>
          <p:nvPr/>
        </p:nvSpPr>
        <p:spPr>
          <a:xfrm>
            <a:off x="10015976" y="2503706"/>
            <a:ext cx="1908191" cy="7471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>
            <a:off x="4246371" y="4487137"/>
            <a:ext cx="5891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/>
            <a:stCxn id="15" idx="2"/>
            <a:endCxn id="6" idx="0"/>
          </p:cNvCxnSpPr>
          <p:nvPr/>
        </p:nvCxnSpPr>
        <p:spPr>
          <a:xfrm>
            <a:off x="2763758" y="3377986"/>
            <a:ext cx="0" cy="666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6" idx="2"/>
            <a:endCxn id="10" idx="0"/>
          </p:cNvCxnSpPr>
          <p:nvPr/>
        </p:nvCxnSpPr>
        <p:spPr>
          <a:xfrm>
            <a:off x="2763758" y="4862264"/>
            <a:ext cx="0" cy="569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340930" y="6233570"/>
            <a:ext cx="3087756" cy="5336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8" name="TextBox 27"/>
          <p:cNvSpPr txBox="1"/>
          <p:nvPr/>
        </p:nvSpPr>
        <p:spPr>
          <a:xfrm>
            <a:off x="6380352" y="6257904"/>
            <a:ext cx="2968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Total studies included</a:t>
            </a:r>
          </a:p>
          <a:p>
            <a:pPr algn="ctr"/>
            <a:r>
              <a:rPr lang="en-GB" sz="1200" b="1" dirty="0" smtClean="0"/>
              <a:t>N=62</a:t>
            </a:r>
            <a:endParaRPr lang="en-GB" sz="1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293247" y="2027316"/>
            <a:ext cx="23808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Full-text articles excluded, </a:t>
            </a:r>
            <a:r>
              <a:rPr lang="en-GB" sz="1200" b="1" dirty="0"/>
              <a:t>N=28</a:t>
            </a:r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Not empirical, N=2</a:t>
            </a:r>
          </a:p>
          <a:p>
            <a:pPr algn="ctr"/>
            <a:r>
              <a:rPr lang="en-GB" sz="1200" dirty="0"/>
              <a:t>Not real-world use N=1 </a:t>
            </a:r>
          </a:p>
          <a:p>
            <a:pPr algn="ctr"/>
            <a:r>
              <a:rPr lang="en-GB" sz="1200" dirty="0"/>
              <a:t>Not primary care N=8</a:t>
            </a:r>
          </a:p>
          <a:p>
            <a:pPr algn="ctr"/>
            <a:r>
              <a:rPr lang="en-GB" sz="1200" dirty="0"/>
              <a:t>Not triage/online consultation system N=15</a:t>
            </a:r>
          </a:p>
          <a:p>
            <a:pPr algn="ctr"/>
            <a:r>
              <a:rPr lang="en-GB" sz="1200" dirty="0"/>
              <a:t>Conference abstract N=1</a:t>
            </a:r>
          </a:p>
          <a:p>
            <a:pPr algn="ctr"/>
            <a:r>
              <a:rPr lang="en-GB" sz="1200" dirty="0"/>
              <a:t>Not peer reviewed N=1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239206" y="1991220"/>
            <a:ext cx="2405910" cy="1776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cxnSp>
        <p:nvCxnSpPr>
          <p:cNvPr id="32" name="Straight Arrow Connector 31"/>
          <p:cNvCxnSpPr>
            <a:cxnSpLocks/>
            <a:stCxn id="45" idx="2"/>
            <a:endCxn id="15" idx="0"/>
          </p:cNvCxnSpPr>
          <p:nvPr/>
        </p:nvCxnSpPr>
        <p:spPr>
          <a:xfrm>
            <a:off x="2763758" y="2250798"/>
            <a:ext cx="0" cy="448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57974" y="112860"/>
            <a:ext cx="523875" cy="1482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8" name="TextBox 37"/>
          <p:cNvSpPr txBox="1"/>
          <p:nvPr/>
        </p:nvSpPr>
        <p:spPr>
          <a:xfrm rot="16200000">
            <a:off x="-253671" y="651318"/>
            <a:ext cx="1346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Identification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57974" y="1757751"/>
            <a:ext cx="523875" cy="1482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0" name="TextBox 39"/>
          <p:cNvSpPr txBox="1"/>
          <p:nvPr/>
        </p:nvSpPr>
        <p:spPr>
          <a:xfrm rot="16200000">
            <a:off x="-253671" y="2310381"/>
            <a:ext cx="1346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Screening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67223" y="3451381"/>
            <a:ext cx="523875" cy="1482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2" name="TextBox 41"/>
          <p:cNvSpPr txBox="1"/>
          <p:nvPr/>
        </p:nvSpPr>
        <p:spPr>
          <a:xfrm rot="16200000">
            <a:off x="-250875" y="4045687"/>
            <a:ext cx="1346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Eligibility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67223" y="5148274"/>
            <a:ext cx="523875" cy="1482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-250818" y="5720037"/>
            <a:ext cx="1346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Included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279514" y="1639075"/>
            <a:ext cx="2968488" cy="6117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6" name="TextBox 45"/>
          <p:cNvSpPr txBox="1"/>
          <p:nvPr/>
        </p:nvSpPr>
        <p:spPr>
          <a:xfrm>
            <a:off x="1218250" y="1713778"/>
            <a:ext cx="3087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Records after duplicates removed</a:t>
            </a:r>
          </a:p>
          <a:p>
            <a:pPr algn="ctr"/>
            <a:r>
              <a:rPr lang="en-GB" sz="1200" b="1" dirty="0"/>
              <a:t>N=7367</a:t>
            </a:r>
          </a:p>
        </p:txBody>
      </p:sp>
      <p:cxnSp>
        <p:nvCxnSpPr>
          <p:cNvPr id="47" name="Straight Arrow Connector 46"/>
          <p:cNvCxnSpPr>
            <a:stCxn id="16" idx="3"/>
            <a:endCxn id="9" idx="1"/>
          </p:cNvCxnSpPr>
          <p:nvPr/>
        </p:nvCxnSpPr>
        <p:spPr>
          <a:xfrm>
            <a:off x="4246371" y="3031718"/>
            <a:ext cx="589111" cy="8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  <a:stCxn id="4" idx="2"/>
            <a:endCxn id="45" idx="0"/>
          </p:cNvCxnSpPr>
          <p:nvPr/>
        </p:nvCxnSpPr>
        <p:spPr>
          <a:xfrm>
            <a:off x="2763758" y="1361238"/>
            <a:ext cx="0" cy="277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8965081" y="300344"/>
            <a:ext cx="2968487" cy="9233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9" name="TextBox 48"/>
          <p:cNvSpPr txBox="1"/>
          <p:nvPr/>
        </p:nvSpPr>
        <p:spPr>
          <a:xfrm>
            <a:off x="9088729" y="357607"/>
            <a:ext cx="2840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Articles screened from citation, reference list and related article searching and contact with experts</a:t>
            </a:r>
          </a:p>
          <a:p>
            <a:pPr algn="ctr"/>
            <a:r>
              <a:rPr lang="en-GB" sz="1200" b="1" dirty="0"/>
              <a:t>N=1871</a:t>
            </a:r>
          </a:p>
        </p:txBody>
      </p:sp>
      <p:cxnSp>
        <p:nvCxnSpPr>
          <p:cNvPr id="51" name="Straight Arrow Connector 50"/>
          <p:cNvCxnSpPr>
            <a:cxnSpLocks/>
            <a:stCxn id="21" idx="1"/>
            <a:endCxn id="31" idx="3"/>
          </p:cNvCxnSpPr>
          <p:nvPr/>
        </p:nvCxnSpPr>
        <p:spPr>
          <a:xfrm flipH="1">
            <a:off x="9645116" y="2877275"/>
            <a:ext cx="370860" cy="2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0033737" y="3664099"/>
            <a:ext cx="1897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 smtClean="0"/>
              <a:t>Additional studies meeting inclusion criteria</a:t>
            </a:r>
          </a:p>
          <a:p>
            <a:pPr algn="ctr"/>
            <a:r>
              <a:rPr lang="en-GB" sz="1200" b="1" dirty="0" smtClean="0"/>
              <a:t>N=22</a:t>
            </a:r>
            <a:endParaRPr lang="en-GB" sz="1200" b="1" dirty="0"/>
          </a:p>
          <a:p>
            <a:endParaRPr lang="en-GB" sz="1200" b="1" dirty="0"/>
          </a:p>
        </p:txBody>
      </p:sp>
      <p:sp>
        <p:nvSpPr>
          <p:cNvPr id="56" name="Rectangle 55"/>
          <p:cNvSpPr/>
          <p:nvPr/>
        </p:nvSpPr>
        <p:spPr>
          <a:xfrm>
            <a:off x="10015976" y="3556267"/>
            <a:ext cx="1910314" cy="7471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cxnSp>
        <p:nvCxnSpPr>
          <p:cNvPr id="58" name="Straight Arrow Connector 57"/>
          <p:cNvCxnSpPr>
            <a:cxnSpLocks/>
            <a:endCxn id="21" idx="0"/>
          </p:cNvCxnSpPr>
          <p:nvPr/>
        </p:nvCxnSpPr>
        <p:spPr>
          <a:xfrm>
            <a:off x="10970071" y="1223674"/>
            <a:ext cx="1" cy="1280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cxnSpLocks/>
            <a:stCxn id="21" idx="2"/>
            <a:endCxn id="56" idx="0"/>
          </p:cNvCxnSpPr>
          <p:nvPr/>
        </p:nvCxnSpPr>
        <p:spPr>
          <a:xfrm>
            <a:off x="10970072" y="3250843"/>
            <a:ext cx="1061" cy="305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2D1A0590-C5A6-4A12-9F7B-2B7BE9A47819}"/>
              </a:ext>
            </a:extLst>
          </p:cNvPr>
          <p:cNvCxnSpPr>
            <a:cxnSpLocks/>
            <a:stCxn id="10" idx="2"/>
            <a:endCxn id="27" idx="1"/>
          </p:cNvCxnSpPr>
          <p:nvPr/>
        </p:nvCxnSpPr>
        <p:spPr>
          <a:xfrm rot="16200000" flipH="1">
            <a:off x="4331815" y="4491267"/>
            <a:ext cx="441058" cy="357717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8122287" y="4465480"/>
            <a:ext cx="18577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Updated electronic database searches </a:t>
            </a:r>
            <a:r>
              <a:rPr lang="en-GB" sz="1200" dirty="0" smtClean="0"/>
              <a:t>(Nov </a:t>
            </a:r>
            <a:r>
              <a:rPr lang="en-GB" sz="1200" dirty="0"/>
              <a:t>2021</a:t>
            </a:r>
            <a:r>
              <a:rPr lang="en-GB" sz="1200" dirty="0" smtClean="0"/>
              <a:t>), reference list and related article searching </a:t>
            </a:r>
            <a:r>
              <a:rPr lang="en-GB" sz="1200" dirty="0" smtClean="0"/>
              <a:t>(Nov </a:t>
            </a:r>
            <a:r>
              <a:rPr lang="en-GB" sz="1200" dirty="0" smtClean="0"/>
              <a:t>2021 – Feb 2022)</a:t>
            </a:r>
            <a:endParaRPr lang="en-GB" sz="1200" dirty="0"/>
          </a:p>
          <a:p>
            <a:pPr algn="ctr"/>
            <a:r>
              <a:rPr lang="en-GB" sz="1200" b="1" dirty="0" smtClean="0"/>
              <a:t>N=11</a:t>
            </a:r>
            <a:endParaRPr lang="en-GB" sz="1200" b="1" dirty="0"/>
          </a:p>
        </p:txBody>
      </p:sp>
      <p:cxnSp>
        <p:nvCxnSpPr>
          <p:cNvPr id="53" name="Straight Arrow Connector 52"/>
          <p:cNvCxnSpPr>
            <a:cxnSpLocks/>
            <a:stCxn id="52" idx="2"/>
            <a:endCxn id="27" idx="0"/>
          </p:cNvCxnSpPr>
          <p:nvPr/>
        </p:nvCxnSpPr>
        <p:spPr>
          <a:xfrm rot="5400000">
            <a:off x="8204525" y="5389550"/>
            <a:ext cx="524304" cy="116373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366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172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Darley</dc:creator>
  <cp:lastModifiedBy>Sarah Darley</cp:lastModifiedBy>
  <cp:revision>62</cp:revision>
  <dcterms:created xsi:type="dcterms:W3CDTF">2020-08-10T08:00:42Z</dcterms:created>
  <dcterms:modified xsi:type="dcterms:W3CDTF">2022-02-18T18:08:16Z</dcterms:modified>
</cp:coreProperties>
</file>