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 showGuides="1">
      <p:cViewPr varScale="1">
        <p:scale>
          <a:sx n="112" d="100"/>
          <a:sy n="112" d="100"/>
        </p:scale>
        <p:origin x="154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20AA-D98D-EE48-B41F-39E3EEAD53DA}" type="datetimeFigureOut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4AE-2B86-BE44-9B0D-6D1B07EC1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7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20AA-D98D-EE48-B41F-39E3EEAD53DA}" type="datetimeFigureOut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4AE-2B86-BE44-9B0D-6D1B07EC1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11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20AA-D98D-EE48-B41F-39E3EEAD53DA}" type="datetimeFigureOut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4AE-2B86-BE44-9B0D-6D1B07EC1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9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20AA-D98D-EE48-B41F-39E3EEAD53DA}" type="datetimeFigureOut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4AE-2B86-BE44-9B0D-6D1B07EC1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2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20AA-D98D-EE48-B41F-39E3EEAD53DA}" type="datetimeFigureOut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4AE-2B86-BE44-9B0D-6D1B07EC1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20AA-D98D-EE48-B41F-39E3EEAD53DA}" type="datetimeFigureOut">
              <a:rPr lang="en-US" smtClean="0"/>
              <a:t>4/18/24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4AE-2B86-BE44-9B0D-6D1B07EC1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37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20AA-D98D-EE48-B41F-39E3EEAD53DA}" type="datetimeFigureOut">
              <a:rPr lang="en-US" smtClean="0"/>
              <a:t>4/18/24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4AE-2B86-BE44-9B0D-6D1B07EC1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20AA-D98D-EE48-B41F-39E3EEAD53DA}" type="datetimeFigureOut">
              <a:rPr lang="en-US" smtClean="0"/>
              <a:t>4/18/24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4AE-2B86-BE44-9B0D-6D1B07EC1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7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20AA-D98D-EE48-B41F-39E3EEAD53DA}" type="datetimeFigureOut">
              <a:rPr lang="en-US" smtClean="0"/>
              <a:t>4/18/24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4AE-2B86-BE44-9B0D-6D1B07EC1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6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20AA-D98D-EE48-B41F-39E3EEAD53DA}" type="datetimeFigureOut">
              <a:rPr lang="en-US" smtClean="0"/>
              <a:t>4/18/24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4AE-2B86-BE44-9B0D-6D1B07EC1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20AA-D98D-EE48-B41F-39E3EEAD53DA}" type="datetimeFigureOut">
              <a:rPr lang="en-US" smtClean="0"/>
              <a:t>4/18/24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F4AE-2B86-BE44-9B0D-6D1B07EC1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57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DC20AA-D98D-EE48-B41F-39E3EEAD53DA}" type="datetimeFigureOut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4BF4AE-2B86-BE44-9B0D-6D1B07EC1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2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000BA1E-55D8-77DC-F804-6712A890C913}"/>
              </a:ext>
            </a:extLst>
          </p:cNvPr>
          <p:cNvSpPr/>
          <p:nvPr/>
        </p:nvSpPr>
        <p:spPr>
          <a:xfrm>
            <a:off x="3177540" y="662940"/>
            <a:ext cx="2788920" cy="6286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Assessed for Eligibility (n=740)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F03340D-E27F-DD8A-5258-493AFB15F17B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>
            <a:off x="4572000" y="1291590"/>
            <a:ext cx="0" cy="9243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E6FDE8F5-89B1-19F8-B1EC-052D98AB41A8}"/>
              </a:ext>
            </a:extLst>
          </p:cNvPr>
          <p:cNvSpPr/>
          <p:nvPr/>
        </p:nvSpPr>
        <p:spPr>
          <a:xfrm>
            <a:off x="3177540" y="2215977"/>
            <a:ext cx="2788920" cy="6286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Patients who received anti-obesity medication after bariatric surgery (n=599)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E1804E9-5A87-AD4F-A17B-1D6E477D8BC4}"/>
              </a:ext>
            </a:extLst>
          </p:cNvPr>
          <p:cNvCxnSpPr>
            <a:cxnSpLocks/>
          </p:cNvCxnSpPr>
          <p:nvPr/>
        </p:nvCxnSpPr>
        <p:spPr>
          <a:xfrm>
            <a:off x="4572000" y="1785929"/>
            <a:ext cx="74295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B8E9CEAD-9ECC-177D-3B8A-091E51A416B4}"/>
              </a:ext>
            </a:extLst>
          </p:cNvPr>
          <p:cNvSpPr/>
          <p:nvPr/>
        </p:nvSpPr>
        <p:spPr>
          <a:xfrm>
            <a:off x="5314950" y="1454463"/>
            <a:ext cx="3120383" cy="62864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Excluded (n=141)</a:t>
            </a:r>
          </a:p>
          <a:p>
            <a:pPr algn="ctr"/>
            <a:r>
              <a:rPr lang="en-US" sz="1200" dirty="0"/>
              <a:t>Age &lt;16 or &gt;65 (n=31)</a:t>
            </a:r>
          </a:p>
          <a:p>
            <a:pPr algn="ctr"/>
            <a:r>
              <a:rPr lang="en-US" sz="1200" dirty="0"/>
              <a:t>Missing baseline weight or BMI data (N=111)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BED26AE-7C7C-18BB-34A0-AB61822B41C8}"/>
              </a:ext>
            </a:extLst>
          </p:cNvPr>
          <p:cNvCxnSpPr>
            <a:cxnSpLocks/>
          </p:cNvCxnSpPr>
          <p:nvPr/>
        </p:nvCxnSpPr>
        <p:spPr>
          <a:xfrm>
            <a:off x="4572000" y="2851785"/>
            <a:ext cx="0" cy="9243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666C558-BBF5-D704-376A-6ED3F92D7D9C}"/>
              </a:ext>
            </a:extLst>
          </p:cNvPr>
          <p:cNvSpPr/>
          <p:nvPr/>
        </p:nvSpPr>
        <p:spPr>
          <a:xfrm>
            <a:off x="3192780" y="3804228"/>
            <a:ext cx="2788920" cy="6286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Off Label Anti-Obesity Medications (n=266)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7DB196C-DF09-E154-DF7A-1158DC42A44D}"/>
              </a:ext>
            </a:extLst>
          </p:cNvPr>
          <p:cNvSpPr/>
          <p:nvPr/>
        </p:nvSpPr>
        <p:spPr>
          <a:xfrm>
            <a:off x="222885" y="3804228"/>
            <a:ext cx="2788920" cy="6286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Glucagon-like Peptide 1 Receptor Agonist Exposure group (n=222)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3F6921-D7EA-477B-69CA-E00A43613B0E}"/>
              </a:ext>
            </a:extLst>
          </p:cNvPr>
          <p:cNvSpPr/>
          <p:nvPr/>
        </p:nvSpPr>
        <p:spPr>
          <a:xfrm>
            <a:off x="6162675" y="3804228"/>
            <a:ext cx="2788920" cy="6286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FDA-Approved AOM 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(n=111)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A77CAE8-A39D-C776-AE4F-7B5E13A6C3EB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2072640" y="2844627"/>
            <a:ext cx="2499360" cy="959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A64F422-8079-E001-E513-4D64429FBDD4}"/>
              </a:ext>
            </a:extLst>
          </p:cNvPr>
          <p:cNvCxnSpPr>
            <a:cxnSpLocks/>
            <a:stCxn id="18" idx="0"/>
            <a:endCxn id="7" idx="2"/>
          </p:cNvCxnSpPr>
          <p:nvPr/>
        </p:nvCxnSpPr>
        <p:spPr>
          <a:xfrm flipH="1" flipV="1">
            <a:off x="4572000" y="2844627"/>
            <a:ext cx="2985135" cy="959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451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77</Words>
  <Application>Microsoft Macintosh PowerPoint</Application>
  <PresentationFormat>Letter Paper (8.5x11 in)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Samuels, Jason M</dc:creator>
  <cp:lastModifiedBy>Samuels, Jason M</cp:lastModifiedBy>
  <cp:revision>1</cp:revision>
  <dcterms:created xsi:type="dcterms:W3CDTF">2024-04-18T11:56:18Z</dcterms:created>
  <dcterms:modified xsi:type="dcterms:W3CDTF">2024-04-18T12:10:10Z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2c8cef-6f2b-4af1-b4ac-d815ff795cd6_Enabled">
    <vt:lpwstr>true</vt:lpwstr>
  </property>
  <property fmtid="{D5CDD505-2E9C-101B-9397-08002B2CF9AE}" pid="3" name="MSIP_Label_792c8cef-6f2b-4af1-b4ac-d815ff795cd6_SetDate">
    <vt:lpwstr>2024-04-18T12:10:10Z</vt:lpwstr>
  </property>
  <property fmtid="{D5CDD505-2E9C-101B-9397-08002B2CF9AE}" pid="4" name="MSIP_Label_792c8cef-6f2b-4af1-b4ac-d815ff795cd6_Method">
    <vt:lpwstr>Standard</vt:lpwstr>
  </property>
  <property fmtid="{D5CDD505-2E9C-101B-9397-08002B2CF9AE}" pid="5" name="MSIP_Label_792c8cef-6f2b-4af1-b4ac-d815ff795cd6_Name">
    <vt:lpwstr>VUMC General</vt:lpwstr>
  </property>
  <property fmtid="{D5CDD505-2E9C-101B-9397-08002B2CF9AE}" pid="6" name="MSIP_Label_792c8cef-6f2b-4af1-b4ac-d815ff795cd6_SiteId">
    <vt:lpwstr>ef575030-1424-4ed8-b83c-12c533d879ab</vt:lpwstr>
  </property>
  <property fmtid="{D5CDD505-2E9C-101B-9397-08002B2CF9AE}" pid="7" name="MSIP_Label_792c8cef-6f2b-4af1-b4ac-d815ff795cd6_ActionId">
    <vt:lpwstr>fdb14745-5540-4d03-8b06-f9994bf8d218</vt:lpwstr>
  </property>
  <property fmtid="{D5CDD505-2E9C-101B-9397-08002B2CF9AE}" pid="8" name="MSIP_Label_792c8cef-6f2b-4af1-b4ac-d815ff795cd6_ContentBits">
    <vt:lpwstr>0</vt:lpwstr>
  </property>
</Properties>
</file>