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2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72" d="100"/>
          <a:sy n="172" d="100"/>
        </p:scale>
        <p:origin x="126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8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6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5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8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7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5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2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9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5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26A8-B626-456E-B5A3-4B0DAC85F01A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6A7A4-7DCD-45C9-90B6-7405B30AD2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9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1223"/>
          <a:stretch/>
        </p:blipFill>
        <p:spPr>
          <a:xfrm>
            <a:off x="476882" y="2000470"/>
            <a:ext cx="5948808" cy="420625"/>
          </a:xfrm>
          <a:prstGeom prst="rect">
            <a:avLst/>
          </a:prstGeom>
        </p:spPr>
      </p:pic>
      <p:pic>
        <p:nvPicPr>
          <p:cNvPr id="11" name="Content Placeholder 9"/>
          <p:cNvPicPr>
            <a:picLocks noChangeAspect="1"/>
          </p:cNvPicPr>
          <p:nvPr/>
        </p:nvPicPr>
        <p:blipFill rotWithShape="1">
          <a:blip r:embed="rId2"/>
          <a:srcRect t="60527"/>
          <a:stretch/>
        </p:blipFill>
        <p:spPr>
          <a:xfrm>
            <a:off x="475277" y="2481154"/>
            <a:ext cx="5948804" cy="57696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88980"/>
              </p:ext>
            </p:extLst>
          </p:nvPr>
        </p:nvGraphicFramePr>
        <p:xfrm>
          <a:off x="601980" y="3350863"/>
          <a:ext cx="5823706" cy="114181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2975">
                  <a:extLst>
                    <a:ext uri="{9D8B030D-6E8A-4147-A177-3AD203B41FA5}">
                      <a16:colId xmlns:a16="http://schemas.microsoft.com/office/drawing/2014/main" val="1413745579"/>
                    </a:ext>
                  </a:extLst>
                </a:gridCol>
                <a:gridCol w="1575232">
                  <a:extLst>
                    <a:ext uri="{9D8B030D-6E8A-4147-A177-3AD203B41FA5}">
                      <a16:colId xmlns:a16="http://schemas.microsoft.com/office/drawing/2014/main" val="1156476218"/>
                    </a:ext>
                  </a:extLst>
                </a:gridCol>
                <a:gridCol w="1761394">
                  <a:extLst>
                    <a:ext uri="{9D8B030D-6E8A-4147-A177-3AD203B41FA5}">
                      <a16:colId xmlns:a16="http://schemas.microsoft.com/office/drawing/2014/main" val="451171003"/>
                    </a:ext>
                  </a:extLst>
                </a:gridCol>
                <a:gridCol w="1354105">
                  <a:extLst>
                    <a:ext uri="{9D8B030D-6E8A-4147-A177-3AD203B41FA5}">
                      <a16:colId xmlns:a16="http://schemas.microsoft.com/office/drawing/2014/main" val="675034604"/>
                    </a:ext>
                  </a:extLst>
                </a:gridCol>
              </a:tblGrid>
              <a:tr h="264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Peak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size (</a:t>
                      </a:r>
                      <a:r>
                        <a:rPr lang="en-US" sz="900" u="none" strike="noStrike" dirty="0" err="1">
                          <a:effectLst/>
                        </a:rPr>
                        <a:t>bp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height (RFU)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area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extLst>
                  <a:ext uri="{0D108BD9-81ED-4DB2-BD59-A6C34878D82A}">
                    <a16:rowId xmlns:a16="http://schemas.microsoft.com/office/drawing/2014/main" val="420290995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256.20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552.50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4253.50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280834997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282.13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381.50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3062.50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376109120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379.33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124.50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996.00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822726134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421.54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188.00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1798.00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352970653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443.51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1801.00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16442.00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337157421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586.30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435.00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5005.00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b"/>
                </a:tc>
                <a:extLst>
                  <a:ext uri="{0D108BD9-81ED-4DB2-BD59-A6C34878D82A}">
                    <a16:rowId xmlns:a16="http://schemas.microsoft.com/office/drawing/2014/main" val="2915269548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31546"/>
              </p:ext>
            </p:extLst>
          </p:nvPr>
        </p:nvGraphicFramePr>
        <p:xfrm>
          <a:off x="536222" y="6774859"/>
          <a:ext cx="5823706" cy="114473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2975">
                  <a:extLst>
                    <a:ext uri="{9D8B030D-6E8A-4147-A177-3AD203B41FA5}">
                      <a16:colId xmlns:a16="http://schemas.microsoft.com/office/drawing/2014/main" val="1413745579"/>
                    </a:ext>
                  </a:extLst>
                </a:gridCol>
                <a:gridCol w="1575232">
                  <a:extLst>
                    <a:ext uri="{9D8B030D-6E8A-4147-A177-3AD203B41FA5}">
                      <a16:colId xmlns:a16="http://schemas.microsoft.com/office/drawing/2014/main" val="1156476218"/>
                    </a:ext>
                  </a:extLst>
                </a:gridCol>
                <a:gridCol w="1761394">
                  <a:extLst>
                    <a:ext uri="{9D8B030D-6E8A-4147-A177-3AD203B41FA5}">
                      <a16:colId xmlns:a16="http://schemas.microsoft.com/office/drawing/2014/main" val="451171003"/>
                    </a:ext>
                  </a:extLst>
                </a:gridCol>
                <a:gridCol w="1354105">
                  <a:extLst>
                    <a:ext uri="{9D8B030D-6E8A-4147-A177-3AD203B41FA5}">
                      <a16:colId xmlns:a16="http://schemas.microsoft.com/office/drawing/2014/main" val="675034604"/>
                    </a:ext>
                  </a:extLst>
                </a:gridCol>
              </a:tblGrid>
              <a:tr h="264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Peak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size (</a:t>
                      </a:r>
                      <a:r>
                        <a:rPr lang="en-US" sz="900" u="none" strike="noStrike" dirty="0" err="1">
                          <a:effectLst/>
                        </a:rPr>
                        <a:t>bp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height (RFU)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area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extLst>
                  <a:ext uri="{0D108BD9-81ED-4DB2-BD59-A6C34878D82A}">
                    <a16:rowId xmlns:a16="http://schemas.microsoft.com/office/drawing/2014/main" val="420290995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2974.00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834997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1262.00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9326.00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109120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344.91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1069.50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26134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70653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1786.67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15152.67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57421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5664.00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269548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609600" y="4851771"/>
            <a:ext cx="1146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c.310+5G&gt;C (C)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6222" y="1662087"/>
            <a:ext cx="9348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c.255-1G&gt;T</a:t>
            </a:r>
            <a:endParaRPr lang="en-US" sz="1200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263437" y="2189433"/>
            <a:ext cx="4528901" cy="185957"/>
            <a:chOff x="1263437" y="1602000"/>
            <a:chExt cx="4528901" cy="185957"/>
          </a:xfrm>
        </p:grpSpPr>
        <p:sp>
          <p:nvSpPr>
            <p:cNvPr id="21" name="TextBox 20"/>
            <p:cNvSpPr txBox="1"/>
            <p:nvPr/>
          </p:nvSpPr>
          <p:spPr>
            <a:xfrm>
              <a:off x="1263437" y="1603291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1</a:t>
              </a:r>
              <a:endParaRPr lang="en-US" sz="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93742" y="16020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01777" y="1603291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37658" y="1603291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4</a:t>
              </a:r>
              <a:endParaRPr lang="en-US" sz="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40299" y="16020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5</a:t>
              </a:r>
              <a:endParaRPr lang="en-US" sz="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69200" y="16020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6</a:t>
              </a:r>
              <a:endParaRPr lang="en-US" sz="600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475277" y="5340299"/>
            <a:ext cx="5947200" cy="1062149"/>
            <a:chOff x="475277" y="5340299"/>
            <a:chExt cx="5947200" cy="1062149"/>
          </a:xfrm>
        </p:grpSpPr>
        <p:pic>
          <p:nvPicPr>
            <p:cNvPr id="14" name="Content Placeholder 3"/>
            <p:cNvPicPr>
              <a:picLocks noChangeAspect="1"/>
            </p:cNvPicPr>
            <p:nvPr/>
          </p:nvPicPr>
          <p:blipFill rotWithShape="1">
            <a:blip r:embed="rId3"/>
            <a:srcRect b="69597"/>
            <a:stretch/>
          </p:blipFill>
          <p:spPr>
            <a:xfrm>
              <a:off x="475277" y="5340299"/>
              <a:ext cx="5947200" cy="443365"/>
            </a:xfrm>
            <a:prstGeom prst="rect">
              <a:avLst/>
            </a:prstGeom>
          </p:spPr>
        </p:pic>
        <p:pic>
          <p:nvPicPr>
            <p:cNvPr id="15" name="Content Placeholder 3"/>
            <p:cNvPicPr>
              <a:picLocks noChangeAspect="1"/>
            </p:cNvPicPr>
            <p:nvPr/>
          </p:nvPicPr>
          <p:blipFill rotWithShape="1">
            <a:blip r:embed="rId3"/>
            <a:srcRect t="61258"/>
            <a:stretch/>
          </p:blipFill>
          <p:spPr>
            <a:xfrm>
              <a:off x="475277" y="5837481"/>
              <a:ext cx="5947200" cy="564967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1151868" y="553357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1</a:t>
              </a:r>
              <a:endParaRPr lang="en-US" sz="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22929" y="553357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2</a:t>
              </a:r>
              <a:endParaRPr lang="en-US" sz="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94843" y="55332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3</a:t>
              </a:r>
              <a:endParaRPr lang="en-US" sz="6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94572" y="553357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4</a:t>
              </a:r>
              <a:endParaRPr lang="en-US" sz="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65633" y="553357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5</a:t>
              </a:r>
              <a:endParaRPr lang="en-US" sz="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66511" y="553357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6</a:t>
              </a:r>
              <a:endParaRPr lang="en-US" sz="600" dirty="0"/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536222" y="522442"/>
            <a:ext cx="5823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Supplementary</a:t>
            </a:r>
            <a:r>
              <a:rPr lang="de-DE" sz="1200" dirty="0" smtClean="0"/>
              <a:t> </a:t>
            </a:r>
            <a:r>
              <a:rPr lang="de-DE" sz="1200" dirty="0" err="1" smtClean="0"/>
              <a:t>Figure</a:t>
            </a:r>
            <a:r>
              <a:rPr lang="de-DE" sz="1200" dirty="0" smtClean="0"/>
              <a:t> 1. </a:t>
            </a:r>
            <a:r>
              <a:rPr lang="de-DE" sz="1200" dirty="0" err="1" smtClean="0"/>
              <a:t>Capillary</a:t>
            </a:r>
            <a:r>
              <a:rPr lang="de-DE" sz="1200" dirty="0" smtClean="0"/>
              <a:t> </a:t>
            </a:r>
            <a:r>
              <a:rPr lang="de-DE" sz="1200" dirty="0" err="1" smtClean="0"/>
              <a:t>fragment</a:t>
            </a:r>
            <a:r>
              <a:rPr lang="de-DE" sz="1200" dirty="0" smtClean="0"/>
              <a:t> </a:t>
            </a:r>
            <a:r>
              <a:rPr lang="de-DE" sz="1200" dirty="0" err="1" smtClean="0"/>
              <a:t>analyzer</a:t>
            </a:r>
            <a:r>
              <a:rPr lang="de-DE" sz="1200" dirty="0" smtClean="0"/>
              <a:t> </a:t>
            </a:r>
            <a:r>
              <a:rPr lang="de-DE" sz="1200" dirty="0" err="1" smtClean="0"/>
              <a:t>results</a:t>
            </a:r>
            <a:r>
              <a:rPr lang="de-DE" sz="1200" dirty="0" smtClean="0"/>
              <a:t> for RT-PCR </a:t>
            </a:r>
            <a:r>
              <a:rPr lang="de-DE" sz="1200" dirty="0" err="1" smtClean="0"/>
              <a:t>products</a:t>
            </a:r>
            <a:r>
              <a:rPr lang="de-DE" sz="1200" dirty="0" smtClean="0"/>
              <a:t> of the </a:t>
            </a:r>
            <a:r>
              <a:rPr lang="de-DE" sz="1200" dirty="0" err="1" smtClean="0"/>
              <a:t>construct</a:t>
            </a:r>
            <a:r>
              <a:rPr lang="de-DE" sz="1200" dirty="0" smtClean="0"/>
              <a:t> 1 </a:t>
            </a:r>
            <a:r>
              <a:rPr lang="de-DE" sz="1200" dirty="0" err="1" smtClean="0"/>
              <a:t>variants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wild-type (WT) minigenes. The </a:t>
            </a:r>
            <a:r>
              <a:rPr lang="de-DE" sz="1200" dirty="0" err="1" smtClean="0"/>
              <a:t>numbered</a:t>
            </a:r>
            <a:r>
              <a:rPr lang="de-DE" sz="1200" dirty="0" smtClean="0"/>
              <a:t> </a:t>
            </a:r>
            <a:r>
              <a:rPr lang="de-DE" sz="1200" dirty="0" err="1" smtClean="0"/>
              <a:t>peaks</a:t>
            </a:r>
            <a:r>
              <a:rPr lang="de-DE" sz="1200" dirty="0" smtClean="0"/>
              <a:t> in the </a:t>
            </a:r>
            <a:r>
              <a:rPr lang="de-DE" sz="1200" dirty="0" err="1" smtClean="0"/>
              <a:t>upper</a:t>
            </a:r>
            <a:r>
              <a:rPr lang="de-DE" sz="1200" dirty="0" smtClean="0"/>
              <a:t> </a:t>
            </a:r>
            <a:r>
              <a:rPr lang="de-DE" sz="1200" dirty="0" err="1" smtClean="0"/>
              <a:t>panel</a:t>
            </a:r>
            <a:r>
              <a:rPr lang="de-DE" sz="1200" dirty="0" smtClean="0"/>
              <a:t> of </a:t>
            </a:r>
            <a:r>
              <a:rPr lang="de-DE" sz="1200" dirty="0" err="1" smtClean="0"/>
              <a:t>each</a:t>
            </a:r>
            <a:r>
              <a:rPr lang="de-DE" sz="1200" dirty="0" smtClean="0"/>
              <a:t> variant </a:t>
            </a:r>
            <a:r>
              <a:rPr lang="de-DE" sz="1200" dirty="0" err="1" smtClean="0"/>
              <a:t>analysis</a:t>
            </a:r>
            <a:r>
              <a:rPr lang="de-DE" sz="1200" dirty="0" smtClean="0"/>
              <a:t> </a:t>
            </a:r>
            <a:r>
              <a:rPr lang="de-DE" sz="1200" dirty="0" err="1" smtClean="0"/>
              <a:t>correspond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those</a:t>
            </a:r>
            <a:r>
              <a:rPr lang="de-DE" sz="1200" dirty="0" smtClean="0"/>
              <a:t> in the </a:t>
            </a:r>
            <a:r>
              <a:rPr lang="de-DE" sz="1200" dirty="0" err="1" smtClean="0"/>
              <a:t>summary</a:t>
            </a:r>
            <a:r>
              <a:rPr lang="de-DE" sz="1200" dirty="0" smtClean="0"/>
              <a:t> </a:t>
            </a:r>
            <a:r>
              <a:rPr lang="de-DE" sz="1200" dirty="0" err="1" smtClean="0"/>
              <a:t>table</a:t>
            </a:r>
            <a:r>
              <a:rPr lang="de-DE" sz="1200" dirty="0" smtClean="0"/>
              <a:t> </a:t>
            </a:r>
            <a:r>
              <a:rPr lang="de-DE" sz="1200" dirty="0" err="1" smtClean="0"/>
              <a:t>below</a:t>
            </a:r>
            <a:r>
              <a:rPr lang="de-DE" sz="1200" dirty="0"/>
              <a:t>.</a:t>
            </a:r>
            <a:r>
              <a:rPr lang="de-DE" sz="1200" dirty="0" smtClean="0"/>
              <a:t> This </a:t>
            </a:r>
            <a:r>
              <a:rPr lang="de-DE" sz="1200" dirty="0" err="1" smtClean="0"/>
              <a:t>analysis</a:t>
            </a:r>
            <a:r>
              <a:rPr lang="de-DE" sz="1200" dirty="0" smtClean="0"/>
              <a:t> </a:t>
            </a:r>
            <a:r>
              <a:rPr lang="de-DE" sz="1200" dirty="0" err="1" smtClean="0"/>
              <a:t>serves</a:t>
            </a:r>
            <a:r>
              <a:rPr lang="de-DE" sz="1200" dirty="0" smtClean="0"/>
              <a:t> </a:t>
            </a:r>
            <a:r>
              <a:rPr lang="de-DE" sz="1200" dirty="0" err="1" smtClean="0"/>
              <a:t>as</a:t>
            </a:r>
            <a:r>
              <a:rPr lang="de-DE" sz="1200" dirty="0" smtClean="0"/>
              <a:t> a </a:t>
            </a:r>
            <a:r>
              <a:rPr lang="de-DE" sz="1200" dirty="0" err="1" smtClean="0"/>
              <a:t>way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quantify</a:t>
            </a:r>
            <a:r>
              <a:rPr lang="de-DE" sz="1200" dirty="0" smtClean="0"/>
              <a:t> the different </a:t>
            </a:r>
            <a:r>
              <a:rPr lang="de-DE" sz="1200" dirty="0" err="1" smtClean="0"/>
              <a:t>fragment</a:t>
            </a:r>
            <a:r>
              <a:rPr lang="de-DE" sz="1200" dirty="0" smtClean="0"/>
              <a:t> </a:t>
            </a:r>
            <a:r>
              <a:rPr lang="de-DE" sz="1200" dirty="0" err="1" smtClean="0"/>
              <a:t>quantities</a:t>
            </a:r>
            <a:r>
              <a:rPr lang="de-DE" sz="1200" dirty="0" smtClean="0"/>
              <a:t> </a:t>
            </a:r>
            <a:r>
              <a:rPr lang="de-DE" sz="1200" dirty="0" err="1" smtClean="0"/>
              <a:t>expressed</a:t>
            </a:r>
            <a:r>
              <a:rPr lang="de-DE" sz="1200" dirty="0" smtClean="0"/>
              <a:t> </a:t>
            </a:r>
            <a:r>
              <a:rPr lang="de-DE" sz="1200" dirty="0" err="1" smtClean="0"/>
              <a:t>over</a:t>
            </a:r>
            <a:r>
              <a:rPr lang="de-DE" sz="1200" dirty="0" smtClean="0"/>
              <a:t> the </a:t>
            </a:r>
            <a:r>
              <a:rPr lang="de-DE" sz="1200" dirty="0" err="1" smtClean="0"/>
              <a:t>entier</a:t>
            </a:r>
            <a:r>
              <a:rPr lang="de-DE" sz="1200" dirty="0" smtClean="0"/>
              <a:t> </a:t>
            </a:r>
            <a:r>
              <a:rPr lang="de-DE" sz="1200" dirty="0" err="1" smtClean="0"/>
              <a:t>fragment</a:t>
            </a:r>
            <a:r>
              <a:rPr lang="de-DE" sz="1200" dirty="0" smtClean="0"/>
              <a:t> </a:t>
            </a:r>
            <a:r>
              <a:rPr lang="de-DE" sz="1200" dirty="0" err="1" smtClean="0"/>
              <a:t>pool</a:t>
            </a:r>
            <a:r>
              <a:rPr lang="de-DE" sz="1200" dirty="0" smtClean="0"/>
              <a:t>.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56528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1329"/>
          <a:stretch/>
        </p:blipFill>
        <p:spPr>
          <a:xfrm>
            <a:off x="475200" y="1414800"/>
            <a:ext cx="5947200" cy="4142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6400" y="892800"/>
            <a:ext cx="1117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c.311-1G&gt;A (T)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334890"/>
              </p:ext>
            </p:extLst>
          </p:nvPr>
        </p:nvGraphicFramePr>
        <p:xfrm>
          <a:off x="601980" y="2764800"/>
          <a:ext cx="5823706" cy="117521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2975">
                  <a:extLst>
                    <a:ext uri="{9D8B030D-6E8A-4147-A177-3AD203B41FA5}">
                      <a16:colId xmlns:a16="http://schemas.microsoft.com/office/drawing/2014/main" val="1413745579"/>
                    </a:ext>
                  </a:extLst>
                </a:gridCol>
                <a:gridCol w="1575232">
                  <a:extLst>
                    <a:ext uri="{9D8B030D-6E8A-4147-A177-3AD203B41FA5}">
                      <a16:colId xmlns:a16="http://schemas.microsoft.com/office/drawing/2014/main" val="1156476218"/>
                    </a:ext>
                  </a:extLst>
                </a:gridCol>
                <a:gridCol w="1761394">
                  <a:extLst>
                    <a:ext uri="{9D8B030D-6E8A-4147-A177-3AD203B41FA5}">
                      <a16:colId xmlns:a16="http://schemas.microsoft.com/office/drawing/2014/main" val="451171003"/>
                    </a:ext>
                  </a:extLst>
                </a:gridCol>
                <a:gridCol w="1354105">
                  <a:extLst>
                    <a:ext uri="{9D8B030D-6E8A-4147-A177-3AD203B41FA5}">
                      <a16:colId xmlns:a16="http://schemas.microsoft.com/office/drawing/2014/main" val="675034604"/>
                    </a:ext>
                  </a:extLst>
                </a:gridCol>
              </a:tblGrid>
              <a:tr h="264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Peak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size (</a:t>
                      </a:r>
                      <a:r>
                        <a:rPr lang="en-US" sz="900" u="none" strike="noStrike" dirty="0" err="1">
                          <a:effectLst/>
                        </a:rPr>
                        <a:t>bp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height (RFU)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area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extLst>
                  <a:ext uri="{0D108BD9-81ED-4DB2-BD59-A6C34878D82A}">
                    <a16:rowId xmlns:a16="http://schemas.microsoft.com/office/drawing/2014/main" val="420290995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2964.50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834997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109120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2692.50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24511.00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26134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70653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4311.00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57421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26954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794284"/>
              </p:ext>
            </p:extLst>
          </p:nvPr>
        </p:nvGraphicFramePr>
        <p:xfrm>
          <a:off x="536222" y="6774859"/>
          <a:ext cx="5823706" cy="114473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2975">
                  <a:extLst>
                    <a:ext uri="{9D8B030D-6E8A-4147-A177-3AD203B41FA5}">
                      <a16:colId xmlns:a16="http://schemas.microsoft.com/office/drawing/2014/main" val="1413745579"/>
                    </a:ext>
                  </a:extLst>
                </a:gridCol>
                <a:gridCol w="1575232">
                  <a:extLst>
                    <a:ext uri="{9D8B030D-6E8A-4147-A177-3AD203B41FA5}">
                      <a16:colId xmlns:a16="http://schemas.microsoft.com/office/drawing/2014/main" val="1156476218"/>
                    </a:ext>
                  </a:extLst>
                </a:gridCol>
                <a:gridCol w="1761394">
                  <a:extLst>
                    <a:ext uri="{9D8B030D-6E8A-4147-A177-3AD203B41FA5}">
                      <a16:colId xmlns:a16="http://schemas.microsoft.com/office/drawing/2014/main" val="451171003"/>
                    </a:ext>
                  </a:extLst>
                </a:gridCol>
                <a:gridCol w="1354105">
                  <a:extLst>
                    <a:ext uri="{9D8B030D-6E8A-4147-A177-3AD203B41FA5}">
                      <a16:colId xmlns:a16="http://schemas.microsoft.com/office/drawing/2014/main" val="675034604"/>
                    </a:ext>
                  </a:extLst>
                </a:gridCol>
              </a:tblGrid>
              <a:tr h="264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Peak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size (</a:t>
                      </a:r>
                      <a:r>
                        <a:rPr lang="en-US" sz="900" u="none" strike="noStrike" dirty="0" err="1">
                          <a:effectLst/>
                        </a:rPr>
                        <a:t>bp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height (RFU)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area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extLst>
                  <a:ext uri="{0D108BD9-81ED-4DB2-BD59-A6C34878D82A}">
                    <a16:rowId xmlns:a16="http://schemas.microsoft.com/office/drawing/2014/main" val="420290995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46796.33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834997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109120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3241.50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26134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3670.33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70653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454.39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57421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269548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9600" y="4851771"/>
            <a:ext cx="1124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c.454-1G&gt;C (</a:t>
            </a:r>
            <a:r>
              <a:rPr lang="en-US" sz="1200" dirty="0" smtClean="0"/>
              <a:t>A)</a:t>
            </a:r>
            <a:endParaRPr lang="en-US" sz="1200" dirty="0"/>
          </a:p>
        </p:txBody>
      </p:sp>
      <p:grpSp>
        <p:nvGrpSpPr>
          <p:cNvPr id="23" name="Gruppieren 22"/>
          <p:cNvGrpSpPr/>
          <p:nvPr/>
        </p:nvGrpSpPr>
        <p:grpSpPr>
          <a:xfrm>
            <a:off x="475200" y="5338800"/>
            <a:ext cx="5947200" cy="1086213"/>
            <a:chOff x="475200" y="5338800"/>
            <a:chExt cx="5947200" cy="1086213"/>
          </a:xfrm>
        </p:grpSpPr>
        <p:pic>
          <p:nvPicPr>
            <p:cNvPr id="8" name="Content Placeholder 4"/>
            <p:cNvPicPr>
              <a:picLocks noChangeAspect="1"/>
            </p:cNvPicPr>
            <p:nvPr/>
          </p:nvPicPr>
          <p:blipFill rotWithShape="1">
            <a:blip r:embed="rId3"/>
            <a:srcRect b="71911"/>
            <a:stretch/>
          </p:blipFill>
          <p:spPr>
            <a:xfrm>
              <a:off x="475200" y="5338800"/>
              <a:ext cx="5947200" cy="415693"/>
            </a:xfrm>
            <a:prstGeom prst="rect">
              <a:avLst/>
            </a:prstGeom>
          </p:spPr>
        </p:pic>
        <p:grpSp>
          <p:nvGrpSpPr>
            <p:cNvPr id="22" name="Gruppieren 21"/>
            <p:cNvGrpSpPr/>
            <p:nvPr/>
          </p:nvGrpSpPr>
          <p:grpSpPr>
            <a:xfrm>
              <a:off x="475200" y="5546646"/>
              <a:ext cx="5947200" cy="878367"/>
              <a:chOff x="475200" y="5546646"/>
              <a:chExt cx="5947200" cy="878367"/>
            </a:xfrm>
          </p:grpSpPr>
          <p:pic>
            <p:nvPicPr>
              <p:cNvPr id="9" name="Content Placeholder 4"/>
              <p:cNvPicPr>
                <a:picLocks noChangeAspect="1"/>
              </p:cNvPicPr>
              <p:nvPr/>
            </p:nvPicPr>
            <p:blipFill rotWithShape="1">
              <a:blip r:embed="rId3"/>
              <a:srcRect t="60415"/>
              <a:stretch/>
            </p:blipFill>
            <p:spPr>
              <a:xfrm>
                <a:off x="475200" y="5839200"/>
                <a:ext cx="5947200" cy="585813"/>
              </a:xfrm>
              <a:prstGeom prst="rect">
                <a:avLst/>
              </a:prstGeom>
            </p:spPr>
          </p:pic>
          <p:grpSp>
            <p:nvGrpSpPr>
              <p:cNvPr id="3" name="Gruppieren 2"/>
              <p:cNvGrpSpPr/>
              <p:nvPr/>
            </p:nvGrpSpPr>
            <p:grpSpPr>
              <a:xfrm>
                <a:off x="1095207" y="5546646"/>
                <a:ext cx="2832225" cy="184666"/>
                <a:chOff x="1095207" y="5546646"/>
                <a:chExt cx="2832225" cy="184666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1095207" y="5546646"/>
                  <a:ext cx="22313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600" dirty="0" smtClean="0"/>
                    <a:t>1</a:t>
                  </a:r>
                  <a:endParaRPr lang="en-US" sz="600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860121" y="5546646"/>
                  <a:ext cx="22313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600" dirty="0" smtClean="0"/>
                    <a:t>2</a:t>
                  </a:r>
                  <a:endParaRPr lang="en-US" sz="600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728255" y="5546646"/>
                  <a:ext cx="22313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600" dirty="0" smtClean="0"/>
                    <a:t>3</a:t>
                  </a:r>
                  <a:endParaRPr lang="en-US" sz="600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3481156" y="5546646"/>
                  <a:ext cx="22313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600" dirty="0" smtClean="0"/>
                    <a:t>4</a:t>
                  </a:r>
                  <a:endParaRPr lang="en-US" sz="6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3704294" y="5546646"/>
                  <a:ext cx="22313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600" dirty="0" smtClean="0"/>
                    <a:t>5</a:t>
                  </a:r>
                  <a:endParaRPr lang="en-US" sz="600" dirty="0"/>
                </a:p>
              </p:txBody>
            </p:sp>
          </p:grpSp>
        </p:grpSp>
      </p:grpSp>
      <p:grpSp>
        <p:nvGrpSpPr>
          <p:cNvPr id="2" name="Gruppieren 1"/>
          <p:cNvGrpSpPr/>
          <p:nvPr/>
        </p:nvGrpSpPr>
        <p:grpSpPr>
          <a:xfrm>
            <a:off x="475200" y="1603919"/>
            <a:ext cx="5947200" cy="853041"/>
            <a:chOff x="475200" y="1603919"/>
            <a:chExt cx="5947200" cy="853041"/>
          </a:xfrm>
        </p:grpSpPr>
        <p:pic>
          <p:nvPicPr>
            <p:cNvPr id="5" name="Content Placeholder 3"/>
            <p:cNvPicPr>
              <a:picLocks noChangeAspect="1"/>
            </p:cNvPicPr>
            <p:nvPr/>
          </p:nvPicPr>
          <p:blipFill rotWithShape="1">
            <a:blip r:embed="rId2"/>
            <a:srcRect t="61006"/>
            <a:stretch/>
          </p:blipFill>
          <p:spPr>
            <a:xfrm>
              <a:off x="475200" y="1893600"/>
              <a:ext cx="5947200" cy="56336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244876" y="1603919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1</a:t>
              </a:r>
              <a:endParaRPr lang="en-US" sz="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36506" y="1603919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2</a:t>
              </a:r>
              <a:endParaRPr lang="en-US" sz="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57171" y="1603919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3</a:t>
              </a:r>
              <a:endParaRPr lang="en-US" sz="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83426" y="1603919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4</a:t>
              </a:r>
              <a:endParaRPr lang="en-US" sz="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07313" y="160436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5</a:t>
              </a:r>
              <a:endParaRPr lang="en-US" sz="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994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2539"/>
          <a:stretch/>
        </p:blipFill>
        <p:spPr>
          <a:xfrm>
            <a:off x="475200" y="1414800"/>
            <a:ext cx="5947200" cy="401834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t="60866"/>
          <a:stretch/>
        </p:blipFill>
        <p:spPr>
          <a:xfrm>
            <a:off x="475200" y="1893600"/>
            <a:ext cx="5947200" cy="5726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6400" y="892800"/>
            <a:ext cx="396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WT</a:t>
            </a:r>
            <a:endParaRPr lang="en-US" sz="1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384472"/>
              </p:ext>
            </p:extLst>
          </p:nvPr>
        </p:nvGraphicFramePr>
        <p:xfrm>
          <a:off x="601980" y="2764800"/>
          <a:ext cx="5823706" cy="129141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2975">
                  <a:extLst>
                    <a:ext uri="{9D8B030D-6E8A-4147-A177-3AD203B41FA5}">
                      <a16:colId xmlns:a16="http://schemas.microsoft.com/office/drawing/2014/main" val="1413745579"/>
                    </a:ext>
                  </a:extLst>
                </a:gridCol>
                <a:gridCol w="1575232">
                  <a:extLst>
                    <a:ext uri="{9D8B030D-6E8A-4147-A177-3AD203B41FA5}">
                      <a16:colId xmlns:a16="http://schemas.microsoft.com/office/drawing/2014/main" val="1156476218"/>
                    </a:ext>
                  </a:extLst>
                </a:gridCol>
                <a:gridCol w="1761394">
                  <a:extLst>
                    <a:ext uri="{9D8B030D-6E8A-4147-A177-3AD203B41FA5}">
                      <a16:colId xmlns:a16="http://schemas.microsoft.com/office/drawing/2014/main" val="451171003"/>
                    </a:ext>
                  </a:extLst>
                </a:gridCol>
                <a:gridCol w="1354105">
                  <a:extLst>
                    <a:ext uri="{9D8B030D-6E8A-4147-A177-3AD203B41FA5}">
                      <a16:colId xmlns:a16="http://schemas.microsoft.com/office/drawing/2014/main" val="675034604"/>
                    </a:ext>
                  </a:extLst>
                </a:gridCol>
              </a:tblGrid>
              <a:tr h="264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Peak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size (</a:t>
                      </a:r>
                      <a:r>
                        <a:rPr lang="en-US" sz="900" u="none" strike="noStrike" dirty="0" err="1">
                          <a:effectLst/>
                        </a:rPr>
                        <a:t>bp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height (RFU)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Average </a:t>
                      </a:r>
                      <a:r>
                        <a:rPr lang="en-US" sz="900" u="none" strike="noStrike" dirty="0">
                          <a:effectLst/>
                        </a:rPr>
                        <a:t>area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3" marR="4353" marT="4353" marB="0" anchor="ctr"/>
                </a:tc>
                <a:extLst>
                  <a:ext uri="{0D108BD9-81ED-4DB2-BD59-A6C34878D82A}">
                    <a16:rowId xmlns:a16="http://schemas.microsoft.com/office/drawing/2014/main" val="420290995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3291.00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834997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293222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2666.00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109120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2627.50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22671.00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26134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499.94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1795.50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16232.50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70653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574218"/>
                  </a:ext>
                </a:extLst>
              </a:tr>
              <a:tr h="146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2319.00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26010.00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269548"/>
                  </a:ext>
                </a:extLst>
              </a:tr>
            </a:tbl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1240113" y="1614724"/>
            <a:ext cx="4945483" cy="186342"/>
            <a:chOff x="1240113" y="1614724"/>
            <a:chExt cx="4945483" cy="186342"/>
          </a:xfrm>
        </p:grpSpPr>
        <p:sp>
          <p:nvSpPr>
            <p:cNvPr id="10" name="TextBox 9"/>
            <p:cNvSpPr txBox="1"/>
            <p:nvPr/>
          </p:nvSpPr>
          <p:spPr>
            <a:xfrm>
              <a:off x="1240113" y="1615717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1</a:t>
              </a:r>
              <a:endParaRPr lang="en-US" sz="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49676" y="1615717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2</a:t>
              </a:r>
              <a:endParaRPr lang="en-US" sz="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90695" y="1615717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3</a:t>
              </a:r>
              <a:endParaRPr lang="en-US" sz="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54688" y="16164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4</a:t>
              </a:r>
              <a:endParaRPr lang="en-US" sz="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21439" y="16164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5</a:t>
              </a:r>
              <a:endParaRPr lang="en-US" sz="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95915" y="1616400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6</a:t>
              </a:r>
              <a:endParaRPr lang="en-US" sz="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62458" y="1614724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" dirty="0" smtClean="0"/>
                <a:t>7</a:t>
              </a:r>
              <a:endParaRPr lang="en-US" sz="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9284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286</Words>
  <Application>Microsoft Office PowerPoint</Application>
  <PresentationFormat>A4-Papier (210 x 297 mm)</PresentationFormat>
  <Paragraphs>171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>Universitätsmedizin Göttingen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UKHG, gast</dc:creator>
  <cp:lastModifiedBy>Vona, Barbara</cp:lastModifiedBy>
  <cp:revision>19</cp:revision>
  <dcterms:created xsi:type="dcterms:W3CDTF">2023-12-08T11:26:56Z</dcterms:created>
  <dcterms:modified xsi:type="dcterms:W3CDTF">2023-12-08T18:12:33Z</dcterms:modified>
</cp:coreProperties>
</file>