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70" r:id="rId3"/>
    <p:sldId id="271" r:id="rId4"/>
    <p:sldId id="275" r:id="rId5"/>
    <p:sldId id="278" r:id="rId6"/>
    <p:sldId id="268" r:id="rId7"/>
    <p:sldId id="269" r:id="rId8"/>
    <p:sldId id="27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67" d="100"/>
          <a:sy n="67" d="100"/>
        </p:scale>
        <p:origin x="610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7B2EF-B28F-439C-88FF-BA1CF698F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12CB7-68FC-4226-B41E-7747CE4841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EA5EC-B694-4D77-918A-8FC85D341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DE72-E137-4D21-91EF-62ADA339EBCC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1BCA95-6126-4C01-A408-6AB08C645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16D59-B646-4E5D-8484-68FB4B9DC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79A49-968A-4EAC-B7BE-B3A4C6486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862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9E7D9-00F2-4AAD-A5A8-AE48B6240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E6D6B2-3024-4094-A0E8-4C49FF29BE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D45CB-FAEC-4233-AB6C-02CA2C698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DE72-E137-4D21-91EF-62ADA339EBCC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C26EE-08C2-4834-B246-3866A2838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4596B-C987-4EBE-B2EE-67AC930DD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79A49-968A-4EAC-B7BE-B3A4C6486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65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8057D9-EBEA-4E77-837A-66A145C56F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6FDA65-F689-4BD4-B7E8-179BDD8A2B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C620F-D42A-44AF-8E51-145CBBC67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DE72-E137-4D21-91EF-62ADA339EBCC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8DD7F-E8D4-490E-ADBB-894AD2BB9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6FAB2-D77A-479B-BD80-BD94E2D69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79A49-968A-4EAC-B7BE-B3A4C6486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007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36613-D121-4B2D-9B1E-A69EEB105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55CEA-4FD9-4448-BD10-4719C8BCF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6DB2C-D73E-4DB4-BE62-2DF9B6F30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DE72-E137-4D21-91EF-62ADA339EBCC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C47E6-5152-43CF-BE33-A95913C41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0DC06-7085-4A08-B5BB-4439DFC04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79A49-968A-4EAC-B7BE-B3A4C6486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13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2CCB9-A581-4E88-8987-6FB795EE9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68706A-AEB2-4925-A787-8AC4A0F8A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41A94-0699-44CA-92A8-6AF757340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DE72-E137-4D21-91EF-62ADA339EBCC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DBA52-810E-4F7F-8EB5-F91EF5F36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5425B-71B4-44C8-93F1-ED9E73AFD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79A49-968A-4EAC-B7BE-B3A4C6486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062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C9335-33CE-4EFB-A3FE-80500757A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C7B6E-8747-4B0F-B2AB-2B1ADE257C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5D62F2-93AF-488A-A117-058816F51F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3EBCC9-21E0-4CC0-A958-B8F14FA9F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DE72-E137-4D21-91EF-62ADA339EBCC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487C1-457F-4172-B22C-2C7ED9728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E2AE7B-9EE6-4398-9763-A905603C2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79A49-968A-4EAC-B7BE-B3A4C6486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211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118AA-EEDC-46B7-B753-5F77EA371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181516-6CA6-45A0-9333-B0C8F06E8D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380D77-8881-40EE-A4B8-DD52FECCBB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0759FE-2518-4E13-B81D-11656966B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8820C7-BF35-4C8D-B4BA-8A149B5E42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457E36-4003-4FF2-A7CD-B8975DD6D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DE72-E137-4D21-91EF-62ADA339EBCC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E44469-EA6C-487E-A4C9-9D7F38ECC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205E67-79F0-4789-8850-ACD571539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79A49-968A-4EAC-B7BE-B3A4C6486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20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4B28B-F681-4D6C-B909-C298E90FA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78433D-92CC-4075-B749-08F401595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DE72-E137-4D21-91EF-62ADA339EBCC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62431B-DE43-45F5-83AF-DFCEED5A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92C9ED-7C32-479D-834C-62DC6374A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79A49-968A-4EAC-B7BE-B3A4C6486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20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73C859-482D-438F-B2C8-EDBA57DD8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DE72-E137-4D21-91EF-62ADA339EBCC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29296E-952A-4C20-BC49-952015387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BFD39F-591A-461D-BCAD-E55A5B92E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79A49-968A-4EAC-B7BE-B3A4C6486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90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6A85A-B1FE-4975-9DD4-D5C65042B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F40F7-5BE3-4CF2-A367-E3594CDA7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BC70D9-2491-40E5-ABAB-E2FD34D30F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5A1CC9-1D4E-4FB2-A1DF-4AE68D36B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DE72-E137-4D21-91EF-62ADA339EBCC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638E9C-4601-43DE-B287-8A01BD9CD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9BB773-3029-4A22-BEB4-5FCA5DDD1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79A49-968A-4EAC-B7BE-B3A4C6486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197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9D512-8049-4E6C-B47B-F9EBD008E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434CF2-191C-4671-BA32-80EA2CAC50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53FBB-3958-4DAC-A02F-A0B55918D0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5326A1-1156-4A96-9BE7-8218798FA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DE72-E137-4D21-91EF-62ADA339EBCC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B15C0F-01E6-47BE-8375-032CD77E5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DFDC3-DA82-4714-887E-FC9D13089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79A49-968A-4EAC-B7BE-B3A4C6486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305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67BD9-D123-4E74-8B02-4CDA69E93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4811B2-18E0-420F-BA93-3344B071A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AEF86-86F1-4BF8-B5BC-0299A1DB37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0DE72-E137-4D21-91EF-62ADA339EBCC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1DF93-6B5A-43E9-AA46-D7D93C65C8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69995-2E5E-4DCE-B0E9-19E8EE642D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79A49-968A-4EAC-B7BE-B3A4C6486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804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9EC0F4D-37C4-45A7-8374-11636C6EDF4B}"/>
              </a:ext>
            </a:extLst>
          </p:cNvPr>
          <p:cNvSpPr/>
          <p:nvPr/>
        </p:nvSpPr>
        <p:spPr>
          <a:xfrm>
            <a:off x="4270303" y="259703"/>
            <a:ext cx="3645188" cy="3570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3F34BA6-99AD-4A1F-BDD5-42A1BDDDF32E}"/>
              </a:ext>
            </a:extLst>
          </p:cNvPr>
          <p:cNvSpPr/>
          <p:nvPr/>
        </p:nvSpPr>
        <p:spPr>
          <a:xfrm>
            <a:off x="6525175" y="4855250"/>
            <a:ext cx="2521717" cy="41261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767AA46-2E30-4414-8CF2-A1C8934D22DC}"/>
              </a:ext>
            </a:extLst>
          </p:cNvPr>
          <p:cNvSpPr/>
          <p:nvPr/>
        </p:nvSpPr>
        <p:spPr>
          <a:xfrm>
            <a:off x="2336686" y="1687463"/>
            <a:ext cx="3756210" cy="3818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264BD7-EA17-42C8-A6A4-A32FC759B0ED}"/>
              </a:ext>
            </a:extLst>
          </p:cNvPr>
          <p:cNvSpPr txBox="1"/>
          <p:nvPr/>
        </p:nvSpPr>
        <p:spPr>
          <a:xfrm>
            <a:off x="4286853" y="247416"/>
            <a:ext cx="361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Any major SIGN/SYMPTOM of sepsis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D915C06-8CFF-4B51-B009-94DB5A02CC9D}"/>
              </a:ext>
            </a:extLst>
          </p:cNvPr>
          <p:cNvCxnSpPr>
            <a:cxnSpLocks/>
          </p:cNvCxnSpPr>
          <p:nvPr/>
        </p:nvCxnSpPr>
        <p:spPr>
          <a:xfrm>
            <a:off x="6092896" y="639069"/>
            <a:ext cx="1693138" cy="41496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DF96B17-A7E7-4689-8199-3F1CF43F1346}"/>
              </a:ext>
            </a:extLst>
          </p:cNvPr>
          <p:cNvSpPr txBox="1"/>
          <p:nvPr/>
        </p:nvSpPr>
        <p:spPr>
          <a:xfrm>
            <a:off x="2326011" y="1696759"/>
            <a:ext cx="3795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Any other SIGNS/SYMPTOMS of sepsis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B18F470-504A-4218-A9AD-EEA6DBAD6A13}"/>
              </a:ext>
            </a:extLst>
          </p:cNvPr>
          <p:cNvSpPr txBox="1"/>
          <p:nvPr/>
        </p:nvSpPr>
        <p:spPr>
          <a:xfrm>
            <a:off x="6779366" y="4879066"/>
            <a:ext cx="2521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Symptomatic sepsis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D1FB45A-FC5C-4B30-8E89-7EEAD2456583}"/>
              </a:ext>
            </a:extLst>
          </p:cNvPr>
          <p:cNvSpPr txBox="1"/>
          <p:nvPr/>
        </p:nvSpPr>
        <p:spPr>
          <a:xfrm>
            <a:off x="3425225" y="4882402"/>
            <a:ext cx="2405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Asymptomatic sepsis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801BCF0E-768C-4D19-ADCD-F04BC245EC5C}"/>
              </a:ext>
            </a:extLst>
          </p:cNvPr>
          <p:cNvSpPr/>
          <p:nvPr/>
        </p:nvSpPr>
        <p:spPr>
          <a:xfrm>
            <a:off x="3199834" y="4863746"/>
            <a:ext cx="2521717" cy="4041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90F6EBA-0812-41DD-AD60-8D6CB0E7D834}"/>
              </a:ext>
            </a:extLst>
          </p:cNvPr>
          <p:cNvCxnSpPr>
            <a:cxnSpLocks/>
          </p:cNvCxnSpPr>
          <p:nvPr/>
        </p:nvCxnSpPr>
        <p:spPr>
          <a:xfrm flipH="1">
            <a:off x="3959643" y="5267869"/>
            <a:ext cx="252390" cy="673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E20CFFF-2832-4321-8F54-5E306CA03BDF}"/>
              </a:ext>
            </a:extLst>
          </p:cNvPr>
          <p:cNvCxnSpPr>
            <a:cxnSpLocks/>
          </p:cNvCxnSpPr>
          <p:nvPr/>
        </p:nvCxnSpPr>
        <p:spPr>
          <a:xfrm>
            <a:off x="5139783" y="5267869"/>
            <a:ext cx="360532" cy="614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181C4B6-7595-4222-B9B8-2ACBFF844974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7786034" y="5267869"/>
            <a:ext cx="0" cy="663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1F878346-4957-4BBF-901C-1928751F3719}"/>
              </a:ext>
            </a:extLst>
          </p:cNvPr>
          <p:cNvSpPr txBox="1"/>
          <p:nvPr/>
        </p:nvSpPr>
        <p:spPr>
          <a:xfrm>
            <a:off x="4592688" y="5946649"/>
            <a:ext cx="131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C722A73-303A-4CA6-9FE6-B59A1006B5B6}"/>
              </a:ext>
            </a:extLst>
          </p:cNvPr>
          <p:cNvSpPr txBox="1"/>
          <p:nvPr/>
        </p:nvSpPr>
        <p:spPr>
          <a:xfrm>
            <a:off x="3098341" y="5969366"/>
            <a:ext cx="131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88370AB-AA86-4870-86F5-804387821315}"/>
              </a:ext>
            </a:extLst>
          </p:cNvPr>
          <p:cNvSpPr txBox="1"/>
          <p:nvPr/>
        </p:nvSpPr>
        <p:spPr>
          <a:xfrm>
            <a:off x="4190656" y="5836047"/>
            <a:ext cx="131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3BE1FF27-FC40-47BA-BFAE-7ED8D4F6A750}"/>
              </a:ext>
            </a:extLst>
          </p:cNvPr>
          <p:cNvSpPr/>
          <p:nvPr/>
        </p:nvSpPr>
        <p:spPr>
          <a:xfrm>
            <a:off x="2500462" y="5931736"/>
            <a:ext cx="1835697" cy="4515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48 hours of IVAB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7BA17AFF-7D28-499E-9F69-693B682888B8}"/>
              </a:ext>
            </a:extLst>
          </p:cNvPr>
          <p:cNvSpPr/>
          <p:nvPr/>
        </p:nvSpPr>
        <p:spPr>
          <a:xfrm>
            <a:off x="6550177" y="5941140"/>
            <a:ext cx="3709110" cy="4421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7-10 days. Stop day 7 if clinically well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3D88B72A-6F72-48EE-8544-77C97AE98808}"/>
              </a:ext>
            </a:extLst>
          </p:cNvPr>
          <p:cNvSpPr/>
          <p:nvPr/>
        </p:nvSpPr>
        <p:spPr>
          <a:xfrm>
            <a:off x="4649235" y="5987298"/>
            <a:ext cx="1630198" cy="3693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5 days of IVAB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DA43B2C-69A5-48CB-B6D1-77BA868A8096}"/>
              </a:ext>
            </a:extLst>
          </p:cNvPr>
          <p:cNvSpPr txBox="1"/>
          <p:nvPr/>
        </p:nvSpPr>
        <p:spPr>
          <a:xfrm>
            <a:off x="5382963" y="5511654"/>
            <a:ext cx="877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Malawi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C8EE519-DEC7-4A59-A57C-F0B3F84FEF2E}"/>
              </a:ext>
            </a:extLst>
          </p:cNvPr>
          <p:cNvSpPr txBox="1"/>
          <p:nvPr/>
        </p:nvSpPr>
        <p:spPr>
          <a:xfrm>
            <a:off x="4034876" y="5497293"/>
            <a:ext cx="1061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Other LICs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87A95A2B-EDAC-4A3E-AFDB-B2CD4E1B8E2C}"/>
              </a:ext>
            </a:extLst>
          </p:cNvPr>
          <p:cNvSpPr/>
          <p:nvPr/>
        </p:nvSpPr>
        <p:spPr>
          <a:xfrm>
            <a:off x="168691" y="4824448"/>
            <a:ext cx="1866987" cy="44342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850AC6E-FF1D-4BBB-8A0B-5EF9E798E29D}"/>
              </a:ext>
            </a:extLst>
          </p:cNvPr>
          <p:cNvSpPr txBox="1"/>
          <p:nvPr/>
        </p:nvSpPr>
        <p:spPr>
          <a:xfrm>
            <a:off x="316331" y="4853825"/>
            <a:ext cx="1650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Sepsis unlikely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AAA29F4C-7497-4CED-9E22-678579A9C08C}"/>
              </a:ext>
            </a:extLst>
          </p:cNvPr>
          <p:cNvSpPr/>
          <p:nvPr/>
        </p:nvSpPr>
        <p:spPr>
          <a:xfrm>
            <a:off x="489398" y="3768982"/>
            <a:ext cx="3210690" cy="3693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2DAF72BC-9686-4E43-AB53-238365B0E813}"/>
              </a:ext>
            </a:extLst>
          </p:cNvPr>
          <p:cNvSpPr/>
          <p:nvPr/>
        </p:nvSpPr>
        <p:spPr>
          <a:xfrm>
            <a:off x="1587158" y="2700992"/>
            <a:ext cx="3485486" cy="3818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6C1C81F-7BF9-482C-BA08-DC7290C46F46}"/>
              </a:ext>
            </a:extLst>
          </p:cNvPr>
          <p:cNvSpPr txBox="1"/>
          <p:nvPr/>
        </p:nvSpPr>
        <p:spPr>
          <a:xfrm>
            <a:off x="1663298" y="2700992"/>
            <a:ext cx="3344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Any major RISK FACTOR of sepsis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80EA235-733B-40D1-B07E-DEF3B8C3C9CC}"/>
              </a:ext>
            </a:extLst>
          </p:cNvPr>
          <p:cNvSpPr txBox="1"/>
          <p:nvPr/>
        </p:nvSpPr>
        <p:spPr>
          <a:xfrm>
            <a:off x="434834" y="3768982"/>
            <a:ext cx="3360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Any other RISK FACTORS of sepsis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11ECD696-466F-4BE5-9829-083D5BDEB4F7}"/>
              </a:ext>
            </a:extLst>
          </p:cNvPr>
          <p:cNvCxnSpPr>
            <a:cxnSpLocks/>
          </p:cNvCxnSpPr>
          <p:nvPr/>
        </p:nvCxnSpPr>
        <p:spPr>
          <a:xfrm>
            <a:off x="5446441" y="2103835"/>
            <a:ext cx="1102434" cy="27345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9939F166-6F4E-44A2-9A21-F4216D6B7F06}"/>
              </a:ext>
            </a:extLst>
          </p:cNvPr>
          <p:cNvCxnSpPr>
            <a:cxnSpLocks/>
            <a:stCxn id="61" idx="2"/>
          </p:cNvCxnSpPr>
          <p:nvPr/>
        </p:nvCxnSpPr>
        <p:spPr>
          <a:xfrm flipH="1">
            <a:off x="2500462" y="3070324"/>
            <a:ext cx="834926" cy="6534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10DFE916-B91F-4B84-B274-9CBEDB7C8E9E}"/>
              </a:ext>
            </a:extLst>
          </p:cNvPr>
          <p:cNvCxnSpPr>
            <a:cxnSpLocks/>
          </p:cNvCxnSpPr>
          <p:nvPr/>
        </p:nvCxnSpPr>
        <p:spPr>
          <a:xfrm>
            <a:off x="3754650" y="3089018"/>
            <a:ext cx="1208867" cy="17662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E3AEDC63-5BB8-4194-A833-79B1464A9AA5}"/>
              </a:ext>
            </a:extLst>
          </p:cNvPr>
          <p:cNvCxnSpPr>
            <a:cxnSpLocks/>
          </p:cNvCxnSpPr>
          <p:nvPr/>
        </p:nvCxnSpPr>
        <p:spPr>
          <a:xfrm flipH="1">
            <a:off x="1396699" y="4139726"/>
            <a:ext cx="838372" cy="6986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EF3EFD80-DF2F-4DE3-940B-D4C53C8C171D}"/>
              </a:ext>
            </a:extLst>
          </p:cNvPr>
          <p:cNvCxnSpPr>
            <a:cxnSpLocks/>
          </p:cNvCxnSpPr>
          <p:nvPr/>
        </p:nvCxnSpPr>
        <p:spPr>
          <a:xfrm flipH="1">
            <a:off x="3749920" y="2067575"/>
            <a:ext cx="768698" cy="6308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BFB44696-37CB-46F0-AA94-258B741FD99A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4921409" y="616748"/>
            <a:ext cx="1171488" cy="1053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: Rounded Corners 108">
            <a:extLst>
              <a:ext uri="{FF2B5EF4-FFF2-40B4-BE49-F238E27FC236}">
                <a16:creationId xmlns:a16="http://schemas.microsoft.com/office/drawing/2014/main" id="{D9D1903F-B54E-46E8-AE5B-AA50E0F24F31}"/>
              </a:ext>
            </a:extLst>
          </p:cNvPr>
          <p:cNvSpPr/>
          <p:nvPr/>
        </p:nvSpPr>
        <p:spPr>
          <a:xfrm>
            <a:off x="6858118" y="3028108"/>
            <a:ext cx="873801" cy="4034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Yes</a:t>
            </a:r>
          </a:p>
        </p:txBody>
      </p:sp>
      <p:sp>
        <p:nvSpPr>
          <p:cNvPr id="110" name="Rectangle: Rounded Corners 109">
            <a:extLst>
              <a:ext uri="{FF2B5EF4-FFF2-40B4-BE49-F238E27FC236}">
                <a16:creationId xmlns:a16="http://schemas.microsoft.com/office/drawing/2014/main" id="{39818513-CE2C-4DA0-B4BD-9C680F00C461}"/>
              </a:ext>
            </a:extLst>
          </p:cNvPr>
          <p:cNvSpPr/>
          <p:nvPr/>
        </p:nvSpPr>
        <p:spPr>
          <a:xfrm>
            <a:off x="5123857" y="938768"/>
            <a:ext cx="873801" cy="4034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</a:t>
            </a:r>
          </a:p>
        </p:txBody>
      </p: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1255DE78-C91E-48BA-803A-BE24FEA0492A}"/>
              </a:ext>
            </a:extLst>
          </p:cNvPr>
          <p:cNvSpPr/>
          <p:nvPr/>
        </p:nvSpPr>
        <p:spPr>
          <a:xfrm>
            <a:off x="5560757" y="3076341"/>
            <a:ext cx="873801" cy="4034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&gt;1</a:t>
            </a:r>
          </a:p>
        </p:txBody>
      </p:sp>
      <p:sp>
        <p:nvSpPr>
          <p:cNvPr id="112" name="Rectangle: Rounded Corners 111">
            <a:extLst>
              <a:ext uri="{FF2B5EF4-FFF2-40B4-BE49-F238E27FC236}">
                <a16:creationId xmlns:a16="http://schemas.microsoft.com/office/drawing/2014/main" id="{2FD84274-6D82-4884-8347-5CC08D0A9507}"/>
              </a:ext>
            </a:extLst>
          </p:cNvPr>
          <p:cNvSpPr/>
          <p:nvPr/>
        </p:nvSpPr>
        <p:spPr>
          <a:xfrm>
            <a:off x="3826496" y="2159970"/>
            <a:ext cx="873801" cy="3115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 or 1</a:t>
            </a:r>
          </a:p>
        </p:txBody>
      </p:sp>
      <p:sp>
        <p:nvSpPr>
          <p:cNvPr id="113" name="Rectangle: Rounded Corners 112">
            <a:extLst>
              <a:ext uri="{FF2B5EF4-FFF2-40B4-BE49-F238E27FC236}">
                <a16:creationId xmlns:a16="http://schemas.microsoft.com/office/drawing/2014/main" id="{75D9D9D6-919F-4912-B736-2D1F5D8BB439}"/>
              </a:ext>
            </a:extLst>
          </p:cNvPr>
          <p:cNvSpPr/>
          <p:nvPr/>
        </p:nvSpPr>
        <p:spPr>
          <a:xfrm>
            <a:off x="4144279" y="3876994"/>
            <a:ext cx="873801" cy="4034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Yes</a:t>
            </a:r>
          </a:p>
        </p:txBody>
      </p:sp>
      <p:sp>
        <p:nvSpPr>
          <p:cNvPr id="115" name="Rectangle: Rounded Corners 114">
            <a:extLst>
              <a:ext uri="{FF2B5EF4-FFF2-40B4-BE49-F238E27FC236}">
                <a16:creationId xmlns:a16="http://schemas.microsoft.com/office/drawing/2014/main" id="{31063BCE-FB0F-4DF7-90CF-79DFFFAC2EF6}"/>
              </a:ext>
            </a:extLst>
          </p:cNvPr>
          <p:cNvSpPr/>
          <p:nvPr/>
        </p:nvSpPr>
        <p:spPr>
          <a:xfrm>
            <a:off x="2614779" y="3177818"/>
            <a:ext cx="873801" cy="3115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</a:t>
            </a:r>
          </a:p>
        </p:txBody>
      </p:sp>
      <p:sp>
        <p:nvSpPr>
          <p:cNvPr id="116" name="Rectangle: Rounded Corners 115">
            <a:extLst>
              <a:ext uri="{FF2B5EF4-FFF2-40B4-BE49-F238E27FC236}">
                <a16:creationId xmlns:a16="http://schemas.microsoft.com/office/drawing/2014/main" id="{12A727A0-1DAC-4CC0-9886-EA4880B64565}"/>
              </a:ext>
            </a:extLst>
          </p:cNvPr>
          <p:cNvSpPr/>
          <p:nvPr/>
        </p:nvSpPr>
        <p:spPr>
          <a:xfrm>
            <a:off x="2539402" y="4262079"/>
            <a:ext cx="873801" cy="3115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&gt;1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F88EFB6-1F52-4EF1-8CCA-80F5FA99F1B1}"/>
              </a:ext>
            </a:extLst>
          </p:cNvPr>
          <p:cNvCxnSpPr>
            <a:cxnSpLocks/>
          </p:cNvCxnSpPr>
          <p:nvPr/>
        </p:nvCxnSpPr>
        <p:spPr>
          <a:xfrm>
            <a:off x="2658611" y="4111917"/>
            <a:ext cx="562201" cy="676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9A2B2EB-93B1-4467-9B50-36F935675769}"/>
              </a:ext>
            </a:extLst>
          </p:cNvPr>
          <p:cNvSpPr/>
          <p:nvPr/>
        </p:nvSpPr>
        <p:spPr>
          <a:xfrm>
            <a:off x="1459062" y="4262079"/>
            <a:ext cx="838371" cy="3115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 or 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4D7B98-0411-4F83-B88A-509D55BC1E74}"/>
              </a:ext>
            </a:extLst>
          </p:cNvPr>
          <p:cNvSpPr txBox="1"/>
          <p:nvPr/>
        </p:nvSpPr>
        <p:spPr>
          <a:xfrm>
            <a:off x="178248" y="115849"/>
            <a:ext cx="26955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cs typeface="Arial" panose="020B0604020202020204" pitchFamily="34" charset="0"/>
              </a:rPr>
              <a:t>Neonatal Sepsis Algorithm</a:t>
            </a:r>
          </a:p>
        </p:txBody>
      </p:sp>
    </p:spTree>
    <p:extLst>
      <p:ext uri="{BB962C8B-B14F-4D97-AF65-F5344CB8AC3E}">
        <p14:creationId xmlns:p14="http://schemas.microsoft.com/office/powerpoint/2010/main" val="2489012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D75CA53-AD4D-4973-9559-346CC044C97D}"/>
              </a:ext>
            </a:extLst>
          </p:cNvPr>
          <p:cNvSpPr/>
          <p:nvPr/>
        </p:nvSpPr>
        <p:spPr>
          <a:xfrm>
            <a:off x="3515779" y="132701"/>
            <a:ext cx="5946860" cy="1832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t"/>
            <a:r>
              <a:rPr lang="en-GB" sz="1600" b="1" dirty="0">
                <a:cs typeface="Arial" panose="020B0604020202020204" pitchFamily="34" charset="0"/>
              </a:rPr>
              <a:t>Risk factors</a:t>
            </a:r>
            <a:endParaRPr lang="en-GB" sz="1600" dirty="0">
              <a:cs typeface="Arial" panose="020B0604020202020204" pitchFamily="34" charset="0"/>
            </a:endParaRPr>
          </a:p>
          <a:p>
            <a:pPr fontAlgn="t"/>
            <a:r>
              <a:rPr lang="en-US" sz="1600" dirty="0">
                <a:cs typeface="Arial" panose="020B0604020202020204" pitchFamily="34" charset="0"/>
              </a:rPr>
              <a:t>Major</a:t>
            </a: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en-US" sz="1600" dirty="0">
                <a:cs typeface="Arial" panose="020B0604020202020204" pitchFamily="34" charset="0"/>
              </a:rPr>
              <a:t>Maternal fever &gt;38°C in </a:t>
            </a:r>
            <a:r>
              <a:rPr lang="en-US" sz="1600" dirty="0" err="1">
                <a:cs typeface="Arial" panose="020B0604020202020204" pitchFamily="34" charset="0"/>
              </a:rPr>
              <a:t>labour</a:t>
            </a:r>
            <a:r>
              <a:rPr lang="en-US" sz="1600" dirty="0">
                <a:cs typeface="Arial" panose="020B0604020202020204" pitchFamily="34" charset="0"/>
              </a:rPr>
              <a:t> </a:t>
            </a:r>
            <a:endParaRPr lang="en-GB" sz="1600" dirty="0">
              <a:cs typeface="Arial" panose="020B060402020202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en-US" sz="1600" dirty="0">
                <a:cs typeface="Arial" panose="020B0604020202020204" pitchFamily="34" charset="0"/>
              </a:rPr>
              <a:t>Prolonged rupture of membranes (PROM) &gt;18 hours</a:t>
            </a: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en-GB" sz="1600" dirty="0">
                <a:cs typeface="Arial" panose="020B0604020202020204" pitchFamily="34" charset="0"/>
              </a:rPr>
              <a:t>Foul smelling amniotic fluid</a:t>
            </a:r>
          </a:p>
          <a:p>
            <a:pPr fontAlgn="t"/>
            <a:r>
              <a:rPr lang="en-GB" sz="1600" dirty="0">
                <a:cs typeface="Arial" panose="020B0604020202020204" pitchFamily="34" charset="0"/>
              </a:rPr>
              <a:t>Other risk factors</a:t>
            </a: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en-GB" sz="1600" dirty="0">
                <a:cs typeface="Arial" panose="020B0604020202020204" pitchFamily="34" charset="0"/>
              </a:rPr>
              <a:t>&lt;32/40 weeks gestation or &lt;1500g (spontaneous labour only)</a:t>
            </a:r>
            <a:endParaRPr lang="en-GB" sz="1400" dirty="0">
              <a:cs typeface="Arial" panose="020B060402020202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09C43AD-4745-4061-8C82-C01392AD1BDF}"/>
              </a:ext>
            </a:extLst>
          </p:cNvPr>
          <p:cNvSpPr/>
          <p:nvPr/>
        </p:nvSpPr>
        <p:spPr>
          <a:xfrm>
            <a:off x="2553753" y="2057439"/>
            <a:ext cx="7870912" cy="46847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t"/>
            <a:r>
              <a:rPr lang="en-GB" sz="1600" b="1" dirty="0">
                <a:cs typeface="Arial" panose="020B0604020202020204" pitchFamily="34" charset="0"/>
              </a:rPr>
              <a:t>Signs/symptoms</a:t>
            </a:r>
          </a:p>
          <a:p>
            <a:pPr lvl="1" fontAlgn="t"/>
            <a:r>
              <a:rPr lang="en-GB" sz="1600" dirty="0">
                <a:cs typeface="Arial" panose="020B0604020202020204" pitchFamily="34" charset="0"/>
              </a:rPr>
              <a:t>Major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en-GB" sz="1600" dirty="0">
                <a:cs typeface="Arial" panose="020B0604020202020204" pitchFamily="34" charset="0"/>
              </a:rPr>
              <a:t>Neonatal temperature &gt;37.5 °C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en-GB" sz="1600" dirty="0">
                <a:cs typeface="Arial" panose="020B0604020202020204" pitchFamily="34" charset="0"/>
              </a:rPr>
              <a:t>Boil/abscess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en-GB" sz="1600" dirty="0">
                <a:cs typeface="Arial" panose="020B0604020202020204" pitchFamily="34" charset="0"/>
              </a:rPr>
              <a:t>Grunting/severe respiratory distress/ mod-severe WOB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en-GB" sz="1600" dirty="0">
                <a:cs typeface="Arial" panose="020B0604020202020204" pitchFamily="34" charset="0"/>
              </a:rPr>
              <a:t>Lethargy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en-GB" sz="1600" dirty="0">
                <a:cs typeface="Arial" panose="020B0604020202020204" pitchFamily="34" charset="0"/>
              </a:rPr>
              <a:t>Umbilical redness extending to the periumbilical skin or umbilicus draining pus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en-GB" sz="1600" dirty="0">
                <a:cs typeface="Arial" panose="020B0604020202020204" pitchFamily="34" charset="0"/>
              </a:rPr>
              <a:t>Deep jaundice: palms and soles of the baby deep yellow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en-GB" sz="1600" dirty="0">
                <a:cs typeface="Arial" panose="020B0604020202020204" pitchFamily="34" charset="0"/>
              </a:rPr>
              <a:t>Tachypnoea &gt; 60 bpm 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en-GB" sz="1600" dirty="0">
                <a:cs typeface="Arial" panose="020B0604020202020204" pitchFamily="34" charset="0"/>
              </a:rPr>
              <a:t>Convulsions/twitching or abnormal movements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en-GB" sz="1600" dirty="0">
                <a:cs typeface="Arial" panose="020B0604020202020204" pitchFamily="34" charset="0"/>
              </a:rPr>
              <a:t>Many or severe skin pustules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en-GB" sz="1600" dirty="0">
                <a:cs typeface="Arial" panose="020B0604020202020204" pitchFamily="34" charset="0"/>
              </a:rPr>
              <a:t>Bilious vomiting with severe abdominal distension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en-GB" sz="1600" dirty="0">
                <a:cs typeface="Arial" panose="020B0604020202020204" pitchFamily="34" charset="0"/>
              </a:rPr>
              <a:t>Bulging fontanelle 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en-GB" sz="1600" dirty="0">
                <a:cs typeface="Arial" panose="020B0604020202020204" pitchFamily="34" charset="0"/>
              </a:rPr>
              <a:t>New onset of poor feeding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en-GB" sz="1600" dirty="0">
                <a:cs typeface="Arial" panose="020B0604020202020204" pitchFamily="34" charset="0"/>
              </a:rPr>
              <a:t>Not moving when stimulated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en-GB" sz="1600" dirty="0">
                <a:cs typeface="Arial" panose="020B0604020202020204" pitchFamily="34" charset="0"/>
              </a:rPr>
              <a:t>Swollen red eyelids with pus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en-GB" sz="1600" dirty="0">
                <a:cs typeface="Arial" panose="020B0604020202020204" pitchFamily="34" charset="0"/>
              </a:rPr>
              <a:t>Central cyanosis</a:t>
            </a:r>
          </a:p>
          <a:p>
            <a:pPr lvl="1" fontAlgn="t"/>
            <a:r>
              <a:rPr lang="en-GB" sz="1600" dirty="0">
                <a:cs typeface="Arial" panose="020B0604020202020204" pitchFamily="34" charset="0"/>
              </a:rPr>
              <a:t>Other signs/symptoms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en-GB" sz="1600" dirty="0">
                <a:cs typeface="Arial" panose="020B0604020202020204" pitchFamily="34" charset="0"/>
              </a:rPr>
              <a:t>Pallor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B3EF5E-175C-46FA-B6BB-DF01E24EDF79}"/>
              </a:ext>
            </a:extLst>
          </p:cNvPr>
          <p:cNvSpPr txBox="1"/>
          <p:nvPr/>
        </p:nvSpPr>
        <p:spPr>
          <a:xfrm>
            <a:off x="178248" y="115849"/>
            <a:ext cx="26955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cs typeface="Arial" panose="020B0604020202020204" pitchFamily="34" charset="0"/>
              </a:rPr>
              <a:t>Neonatal Sepsis Algorithm</a:t>
            </a:r>
          </a:p>
        </p:txBody>
      </p:sp>
    </p:spTree>
    <p:extLst>
      <p:ext uri="{BB962C8B-B14F-4D97-AF65-F5344CB8AC3E}">
        <p14:creationId xmlns:p14="http://schemas.microsoft.com/office/powerpoint/2010/main" val="4039759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2081A07-E302-43DA-90F7-83E20D6618B0}"/>
              </a:ext>
            </a:extLst>
          </p:cNvPr>
          <p:cNvGrpSpPr/>
          <p:nvPr/>
        </p:nvGrpSpPr>
        <p:grpSpPr>
          <a:xfrm>
            <a:off x="6455346" y="166744"/>
            <a:ext cx="5210474" cy="6508376"/>
            <a:chOff x="6431094" y="2854350"/>
            <a:chExt cx="7469163" cy="933005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409DB92-50D7-4B00-B072-31E57F8347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5500648" y="3784796"/>
              <a:ext cx="9330055" cy="7469163"/>
            </a:xfrm>
            <a:prstGeom prst="rect">
              <a:avLst/>
            </a:prstGeom>
          </p:spPr>
        </p:pic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C255C8C3-52C9-4B0B-9FEB-4EB0D91497CC}"/>
                </a:ext>
              </a:extLst>
            </p:cNvPr>
            <p:cNvSpPr txBox="1"/>
            <p:nvPr/>
          </p:nvSpPr>
          <p:spPr>
            <a:xfrm>
              <a:off x="7398923" y="3818186"/>
              <a:ext cx="5410095" cy="7402384"/>
            </a:xfrm>
            <a:prstGeom prst="rect">
              <a:avLst/>
            </a:prstGeom>
            <a:solidFill>
              <a:schemeClr val="bg1"/>
            </a:solidFill>
            <a:ln cap="rnd">
              <a:solidFill>
                <a:schemeClr val="bg1"/>
              </a:solidFill>
            </a:ln>
            <a:effectLst>
              <a:outerShdw blurRad="228600" dist="38100" dir="8100000" sx="102000" sy="102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1" vert="horz" wrap="square" lIns="50800" tIns="50800" rIns="50800" bIns="50800" numCol="1" spcCol="3810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  <a:r>
                <a:rPr lang="en-GB" sz="1400" b="1" dirty="0">
                  <a:cs typeface="Arial" panose="020B0604020202020204" pitchFamily="34" charset="0"/>
                </a:rPr>
                <a:t>Antibiotic doses</a:t>
              </a:r>
            </a:p>
            <a:p>
              <a:pPr lvl="0" fontAlgn="base"/>
              <a:r>
                <a:rPr lang="en-GB" sz="1400" u="sng" dirty="0">
                  <a:cs typeface="Arial" panose="020B0604020202020204" pitchFamily="34" charset="0"/>
                </a:rPr>
                <a:t>Gentamicin (IM/IV)</a:t>
              </a:r>
            </a:p>
            <a:p>
              <a:pPr lvl="0" fontAlgn="base"/>
              <a:r>
                <a:rPr lang="en-GB" sz="1400" dirty="0">
                  <a:cs typeface="Arial" panose="020B0604020202020204" pitchFamily="34" charset="0"/>
                </a:rPr>
                <a:t>&lt;7 days: 3 mg/kg (LBW) and 5 mg/kg (normal BW) per dose once a day</a:t>
              </a:r>
            </a:p>
            <a:p>
              <a:pPr lvl="0" fontAlgn="base"/>
              <a:r>
                <a:rPr lang="en-GB" sz="1400" dirty="0">
                  <a:cs typeface="Arial" panose="020B0604020202020204" pitchFamily="34" charset="0"/>
                </a:rPr>
                <a:t>&gt;7 days 7.5 mg/kg once a day </a:t>
              </a:r>
            </a:p>
            <a:p>
              <a:pPr lvl="0" fontAlgn="base"/>
              <a:r>
                <a:rPr lang="en-GB" sz="1400" u="sng" dirty="0">
                  <a:cs typeface="Arial" panose="020B0604020202020204" pitchFamily="34" charset="0"/>
                </a:rPr>
                <a:t>Ampicillin (IM/IV) </a:t>
              </a:r>
              <a:endParaRPr lang="en-GB" sz="1400" b="1" u="sng" dirty="0">
                <a:cs typeface="Arial" panose="020B0604020202020204" pitchFamily="34" charset="0"/>
              </a:endParaRPr>
            </a:p>
            <a:p>
              <a:pPr lvl="0" fontAlgn="base"/>
              <a:r>
                <a:rPr lang="en-GB" sz="1400" dirty="0">
                  <a:cs typeface="Arial" panose="020B0604020202020204" pitchFamily="34" charset="0"/>
                </a:rPr>
                <a:t>&lt;7 days: 50 mg/kg every 12 h </a:t>
              </a:r>
            </a:p>
            <a:p>
              <a:pPr lvl="0" fontAlgn="base"/>
              <a:r>
                <a:rPr lang="en-GB" sz="1400" dirty="0">
                  <a:cs typeface="Arial" panose="020B0604020202020204" pitchFamily="34" charset="0"/>
                </a:rPr>
                <a:t>&gt;7 days every 8 h </a:t>
              </a:r>
            </a:p>
            <a:p>
              <a:pPr lvl="0" fontAlgn="base"/>
              <a:r>
                <a:rPr lang="en-GB" sz="1400" u="sng" dirty="0">
                  <a:cs typeface="Arial" panose="020B0604020202020204" pitchFamily="34" charset="0"/>
                </a:rPr>
                <a:t>Benzylpenicillin (penicillin G) (IM)</a:t>
              </a:r>
            </a:p>
            <a:p>
              <a:pPr lvl="0" fontAlgn="base"/>
              <a:r>
                <a:rPr lang="en-GB" sz="1400" dirty="0">
                  <a:cs typeface="Arial" panose="020B0604020202020204" pitchFamily="34" charset="0"/>
                </a:rPr>
                <a:t>&lt;7 days: 50 000 U/kg every 12 h</a:t>
              </a:r>
            </a:p>
            <a:p>
              <a:pPr lvl="0" fontAlgn="base"/>
              <a:r>
                <a:rPr lang="en-GB" sz="1400" dirty="0">
                  <a:cs typeface="Arial" panose="020B0604020202020204" pitchFamily="34" charset="0"/>
                </a:rPr>
                <a:t>&gt;7 days every 6 h </a:t>
              </a:r>
            </a:p>
            <a:p>
              <a:pPr lvl="0" fontAlgn="base"/>
              <a:endParaRPr lang="en-GB" sz="1400" dirty="0">
                <a:cs typeface="Arial" panose="020B0604020202020204" pitchFamily="34" charset="0"/>
              </a:endParaRPr>
            </a:p>
            <a:p>
              <a:pPr lvl="0" fontAlgn="base"/>
              <a:r>
                <a:rPr lang="en-US" sz="1400" b="1" dirty="0">
                  <a:cs typeface="Arial" panose="020B0604020202020204" pitchFamily="34" charset="0"/>
                </a:rPr>
                <a:t>Supportive care</a:t>
              </a:r>
              <a:endParaRPr lang="en-GB" sz="1400" dirty="0"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>
                  <a:cs typeface="Arial" panose="020B0604020202020204" pitchFamily="34" charset="0"/>
                </a:rPr>
                <a:t>Thermoregulation: aim for 36.5-37.5 °C</a:t>
              </a:r>
              <a:endParaRPr lang="en-GB" sz="1400" dirty="0"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>
                  <a:cs typeface="Arial" panose="020B0604020202020204" pitchFamily="34" charset="0"/>
                </a:rPr>
                <a:t>Provide respiratory support oxygen or CPAP as needed according to CPAP algorithm </a:t>
              </a:r>
              <a:endParaRPr lang="en-GB" sz="1400" dirty="0"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>
                  <a:cs typeface="Arial" panose="020B0604020202020204" pitchFamily="34" charset="0"/>
                </a:rPr>
                <a:t>Check blood glucose and provide feeding support as needed</a:t>
              </a:r>
              <a:endParaRPr lang="en-GB" sz="1400" dirty="0">
                <a:cs typeface="Arial" panose="020B0604020202020204" pitchFamily="34" charset="0"/>
              </a:endParaRP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US" sz="1400" dirty="0">
                  <a:cs typeface="Arial" panose="020B0604020202020204" pitchFamily="34" charset="0"/>
                </a:rPr>
                <a:t>Consider 10ml/kg fluid bolus if shocked as per SHOCK algorithm </a:t>
              </a:r>
              <a:endParaRPr lang="en-GB" sz="1400" dirty="0">
                <a:cs typeface="Arial" panose="020B0604020202020204" pitchFamily="34" charset="0"/>
              </a:endParaRP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US" sz="1400" dirty="0">
                  <a:cs typeface="Arial" panose="020B0604020202020204" pitchFamily="34" charset="0"/>
                </a:rPr>
                <a:t>Consider 2.5mls/kg 10% dextrose if BS&lt;2.5 mmol or 45 mg/dl – as per HYPOGLYCAEMIA algorithm </a:t>
              </a:r>
              <a:endParaRPr lang="en-GB" sz="1400" dirty="0">
                <a:cs typeface="Arial" panose="020B0604020202020204" pitchFamily="34" charset="0"/>
              </a:endParaRPr>
            </a:p>
            <a:p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  <a:endParaRPr lang="en-GB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endParaRPr lang="en-GB" sz="1000" dirty="0"/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GB" sz="1050" dirty="0"/>
                <a:t> </a:t>
              </a:r>
              <a:endPara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endParaRPr lang="en-GB" sz="1200" dirty="0">
                <a:solidFill>
                  <a:srgbClr val="000000"/>
                </a:solidFill>
                <a:effectLst/>
                <a:ea typeface="Arial Unicode MS"/>
                <a:cs typeface="Arial Unicode MS"/>
              </a:endParaRPr>
            </a:p>
            <a:p>
              <a:pPr>
                <a:spcAft>
                  <a:spcPts val="0"/>
                </a:spcAft>
              </a:pPr>
              <a:r>
                <a:rPr lang="en-GB" sz="1200" dirty="0">
                  <a:solidFill>
                    <a:srgbClr val="000000"/>
                  </a:solidFill>
                  <a:effectLst/>
                  <a:ea typeface="Arial Unicode MS"/>
                  <a:cs typeface="Arial Unicode MS"/>
                </a:rPr>
                <a:t> </a:t>
              </a:r>
            </a:p>
            <a:p>
              <a:pPr>
                <a:spcAft>
                  <a:spcPts val="0"/>
                </a:spcAft>
              </a:pPr>
              <a:endParaRPr lang="en-GB" sz="1200" dirty="0">
                <a:solidFill>
                  <a:srgbClr val="000000"/>
                </a:solidFill>
                <a:effectLst/>
                <a:ea typeface="Arial Unicode MS"/>
                <a:cs typeface="Arial Unicode MS"/>
              </a:endParaRPr>
            </a:p>
            <a:p>
              <a:pPr>
                <a:spcAft>
                  <a:spcPts val="0"/>
                </a:spcAft>
              </a:pPr>
              <a:r>
                <a:rPr lang="en-GB" sz="1200" b="1" dirty="0">
                  <a:solidFill>
                    <a:srgbClr val="000000"/>
                  </a:solidFill>
                  <a:effectLst/>
                  <a:ea typeface="Arial Unicode MS"/>
                  <a:cs typeface="Arial Unicode MS"/>
                </a:rPr>
                <a:t> </a:t>
              </a:r>
              <a:endParaRPr lang="en-GB" sz="1200" dirty="0">
                <a:solidFill>
                  <a:srgbClr val="000000"/>
                </a:solidFill>
                <a:effectLst/>
                <a:ea typeface="Arial Unicode MS"/>
                <a:cs typeface="Arial Unicode MS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D14B2F7-3DD1-45E4-B25E-C74A44C41E67}"/>
              </a:ext>
            </a:extLst>
          </p:cNvPr>
          <p:cNvGrpSpPr/>
          <p:nvPr/>
        </p:nvGrpSpPr>
        <p:grpSpPr>
          <a:xfrm>
            <a:off x="487641" y="166744"/>
            <a:ext cx="5249016" cy="6508376"/>
            <a:chOff x="6431094" y="2854350"/>
            <a:chExt cx="7469163" cy="9330055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C4EDDE1D-5D6C-4B19-AB47-63DED0450D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5500648" y="3784796"/>
              <a:ext cx="9330055" cy="7469163"/>
            </a:xfrm>
            <a:prstGeom prst="rect">
              <a:avLst/>
            </a:prstGeom>
          </p:spPr>
        </p:pic>
        <p:sp>
          <p:nvSpPr>
            <p:cNvPr id="11" name="Text Box 4">
              <a:extLst>
                <a:ext uri="{FF2B5EF4-FFF2-40B4-BE49-F238E27FC236}">
                  <a16:creationId xmlns:a16="http://schemas.microsoft.com/office/drawing/2014/main" id="{B937B2BB-4D34-46C1-9FAC-81C9DBCD18A9}"/>
                </a:ext>
              </a:extLst>
            </p:cNvPr>
            <p:cNvSpPr txBox="1"/>
            <p:nvPr/>
          </p:nvSpPr>
          <p:spPr>
            <a:xfrm>
              <a:off x="7398923" y="3818186"/>
              <a:ext cx="5469085" cy="7402384"/>
            </a:xfrm>
            <a:prstGeom prst="rect">
              <a:avLst/>
            </a:prstGeom>
            <a:solidFill>
              <a:schemeClr val="bg1"/>
            </a:solidFill>
            <a:ln cap="rnd">
              <a:solidFill>
                <a:schemeClr val="bg1"/>
              </a:solidFill>
            </a:ln>
            <a:effectLst>
              <a:outerShdw blurRad="228600" dist="38100" dir="8100000" sx="102000" sy="102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1" vert="horz" wrap="square" lIns="50800" tIns="50800" rIns="50800" bIns="50800" numCol="1" spcCol="3810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  <a:endParaRPr lang="en-GB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  <a:endParaRPr lang="en-GB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endParaRPr lang="en-GB" sz="1000" dirty="0"/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GB" sz="1050" dirty="0"/>
                <a:t> </a:t>
              </a:r>
              <a:endPara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endParaRPr lang="en-GB" sz="1200" dirty="0">
                <a:solidFill>
                  <a:srgbClr val="000000"/>
                </a:solidFill>
                <a:effectLst/>
                <a:ea typeface="Arial Unicode MS"/>
                <a:cs typeface="Arial Unicode MS"/>
              </a:endParaRPr>
            </a:p>
            <a:p>
              <a:pPr>
                <a:spcAft>
                  <a:spcPts val="0"/>
                </a:spcAft>
              </a:pPr>
              <a:r>
                <a:rPr lang="en-GB" sz="1200" dirty="0">
                  <a:solidFill>
                    <a:srgbClr val="000000"/>
                  </a:solidFill>
                  <a:effectLst/>
                  <a:ea typeface="Arial Unicode MS"/>
                  <a:cs typeface="Arial Unicode MS"/>
                </a:rPr>
                <a:t> 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B32BE008-93CE-490A-8A36-582437845B8F}"/>
              </a:ext>
            </a:extLst>
          </p:cNvPr>
          <p:cNvSpPr/>
          <p:nvPr/>
        </p:nvSpPr>
        <p:spPr>
          <a:xfrm>
            <a:off x="1154757" y="773724"/>
            <a:ext cx="3866327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cs typeface="Arial" panose="020B0604020202020204" pitchFamily="34" charset="0"/>
              </a:rPr>
              <a:t>Neonatal sepsis management</a:t>
            </a:r>
          </a:p>
          <a:p>
            <a:endParaRPr lang="en-GB" sz="1400" dirty="0">
              <a:cs typeface="Arial" panose="020B0604020202020204" pitchFamily="34" charset="0"/>
            </a:endParaRPr>
          </a:p>
          <a:p>
            <a:r>
              <a:rPr lang="en-US" sz="1400" b="1" dirty="0">
                <a:cs typeface="Arial" panose="020B0604020202020204" pitchFamily="34" charset="0"/>
              </a:rPr>
              <a:t> Investigations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u="sng" dirty="0">
                <a:cs typeface="Arial" panose="020B0604020202020204" pitchFamily="34" charset="0"/>
              </a:rPr>
              <a:t>If possible</a:t>
            </a:r>
            <a:r>
              <a:rPr lang="en-US" sz="1400" dirty="0">
                <a:cs typeface="Arial" panose="020B0604020202020204" pitchFamily="34" charset="0"/>
              </a:rPr>
              <a:t> perform sepsis screen: FBC, CRP, blood culture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cs typeface="Arial" panose="020B0604020202020204" pitchFamily="34" charset="0"/>
              </a:rPr>
              <a:t>LP only for those who have clinical signs of meningitis (but stable) or late-onset neonatal sepsis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cs typeface="Arial" panose="020B0604020202020204" pitchFamily="34" charset="0"/>
            </a:endParaRPr>
          </a:p>
          <a:p>
            <a:r>
              <a:rPr lang="en-US" sz="1400" b="1" dirty="0">
                <a:cs typeface="Arial" panose="020B0604020202020204" pitchFamily="34" charset="0"/>
              </a:rPr>
              <a:t>Antibiotic choices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cs typeface="Arial" panose="020B0604020202020204" pitchFamily="34" charset="0"/>
              </a:rPr>
              <a:t>1st line: give local recommendations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cs typeface="Arial" panose="020B0604020202020204" pitchFamily="34" charset="0"/>
              </a:rPr>
              <a:t>IM/IV gentamicin and benzylpenicillin </a:t>
            </a:r>
            <a:r>
              <a:rPr lang="en-GB" sz="1400" b="1" dirty="0">
                <a:cs typeface="Arial" panose="020B0604020202020204" pitchFamily="34" charset="0"/>
              </a:rPr>
              <a:t>or</a:t>
            </a:r>
            <a:r>
              <a:rPr lang="en-GB" sz="1400" dirty="0">
                <a:cs typeface="Arial" panose="020B0604020202020204" pitchFamily="34" charset="0"/>
              </a:rPr>
              <a:t> ampicillin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cs typeface="Arial" panose="020B0604020202020204" pitchFamily="34" charset="0"/>
              </a:rPr>
              <a:t>2nd line: If no improvement after 48 hours change to </a:t>
            </a:r>
            <a:r>
              <a:rPr lang="en-GB" sz="1400">
                <a:cs typeface="Arial" panose="020B0604020202020204" pitchFamily="34" charset="0"/>
              </a:rPr>
              <a:t>a third-generation cephalosporin </a:t>
            </a:r>
            <a:endParaRPr lang="en-GB" sz="1400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cs typeface="Arial" panose="020B0604020202020204" pitchFamily="34" charset="0"/>
              </a:rPr>
              <a:t>IV cloxacillin and gentamicin </a:t>
            </a:r>
            <a:r>
              <a:rPr lang="en-US" sz="1400" dirty="0">
                <a:cs typeface="Arial" panose="020B0604020202020204" pitchFamily="34" charset="0"/>
              </a:rPr>
              <a:t>if greater risk of staphylococcal (skin infection).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cs typeface="Arial" panose="020B0604020202020204" pitchFamily="34" charset="0"/>
            </a:endParaRPr>
          </a:p>
          <a:p>
            <a:r>
              <a:rPr lang="en-US" sz="1400" b="1" dirty="0">
                <a:cs typeface="Arial" panose="020B0604020202020204" pitchFamily="34" charset="0"/>
              </a:rPr>
              <a:t>Antibiotic duration (without investigations)</a:t>
            </a:r>
          </a:p>
          <a:p>
            <a:r>
              <a:rPr lang="en-US" sz="1400" dirty="0">
                <a:cs typeface="Arial" panose="020B0604020202020204" pitchFamily="34" charset="0"/>
              </a:rPr>
              <a:t>Asymptomatic sepsis: T</a:t>
            </a:r>
            <a:r>
              <a:rPr lang="en-GB" sz="1400" dirty="0" err="1">
                <a:cs typeface="Arial" panose="020B0604020202020204" pitchFamily="34" charset="0"/>
              </a:rPr>
              <a:t>reat</a:t>
            </a:r>
            <a:r>
              <a:rPr lang="en-GB" sz="1400" dirty="0">
                <a:cs typeface="Arial" panose="020B0604020202020204" pitchFamily="34" charset="0"/>
              </a:rPr>
              <a:t> for 48 hours and stop if well (Treat for 5 days in Malawi)</a:t>
            </a:r>
          </a:p>
          <a:p>
            <a:r>
              <a:rPr lang="en-US" sz="1400" dirty="0">
                <a:cs typeface="Arial" panose="020B0604020202020204" pitchFamily="34" charset="0"/>
              </a:rPr>
              <a:t>Symptomatic sepsis: Stop at day 7 if clinically well otherwise continue for 10 days</a:t>
            </a:r>
          </a:p>
        </p:txBody>
      </p:sp>
    </p:spTree>
    <p:extLst>
      <p:ext uri="{BB962C8B-B14F-4D97-AF65-F5344CB8AC3E}">
        <p14:creationId xmlns:p14="http://schemas.microsoft.com/office/powerpoint/2010/main" val="348767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6FE59A4-E005-4CFA-BCCB-6EDD2FF09EB4}"/>
              </a:ext>
            </a:extLst>
          </p:cNvPr>
          <p:cNvSpPr/>
          <p:nvPr/>
        </p:nvSpPr>
        <p:spPr>
          <a:xfrm>
            <a:off x="4605456" y="115074"/>
            <a:ext cx="3099280" cy="18618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b="1" dirty="0">
                <a:cs typeface="Arial" panose="020B0604020202020204" pitchFamily="34" charset="0"/>
              </a:rPr>
              <a:t>Any one risk factor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Foetal distress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Resuscitation: Assisted ventilation &gt;5 minutes or CPR &gt;10 minutes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Apgar at 5 minutes &lt;7</a:t>
            </a:r>
          </a:p>
          <a:p>
            <a:pPr algn="ctr"/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D94B4F2-8F35-4D5B-9EE5-C6EE053D234B}"/>
              </a:ext>
            </a:extLst>
          </p:cNvPr>
          <p:cNvSpPr/>
          <p:nvPr/>
        </p:nvSpPr>
        <p:spPr>
          <a:xfrm>
            <a:off x="202468" y="2994584"/>
            <a:ext cx="3931867" cy="2482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cs typeface="Arial" panose="020B0604020202020204" pitchFamily="34" charset="0"/>
              </a:rPr>
              <a:t>Any one sign or symptom </a:t>
            </a:r>
            <a:endParaRPr lang="en-GB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Coma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Convulsions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Lethargy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Hypotonia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Absent Moro reflex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Absent suck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Respiratory distress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54AAF38-B196-40B4-B914-D35BEAB3B4DA}"/>
              </a:ext>
            </a:extLst>
          </p:cNvPr>
          <p:cNvCxnSpPr>
            <a:cxnSpLocks/>
          </p:cNvCxnSpPr>
          <p:nvPr/>
        </p:nvCxnSpPr>
        <p:spPr>
          <a:xfrm flipH="1">
            <a:off x="3986222" y="1936504"/>
            <a:ext cx="1292412" cy="1133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AA5F76D-D86C-4B18-AF67-FC18A3A2994B}"/>
              </a:ext>
            </a:extLst>
          </p:cNvPr>
          <p:cNvCxnSpPr>
            <a:cxnSpLocks/>
          </p:cNvCxnSpPr>
          <p:nvPr/>
        </p:nvCxnSpPr>
        <p:spPr>
          <a:xfrm>
            <a:off x="6754922" y="1982902"/>
            <a:ext cx="1289304" cy="1133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91BC20E-6DF0-455A-935C-0B622E770252}"/>
              </a:ext>
            </a:extLst>
          </p:cNvPr>
          <p:cNvSpPr/>
          <p:nvPr/>
        </p:nvSpPr>
        <p:spPr>
          <a:xfrm>
            <a:off x="4268323" y="2319827"/>
            <a:ext cx="728210" cy="3516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5EF67CA-F485-407C-A5E1-3E8404B0BFB0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2168401" y="5477001"/>
            <a:ext cx="1" cy="7520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C0E272C-376E-434F-886C-B09385E02E78}"/>
              </a:ext>
            </a:extLst>
          </p:cNvPr>
          <p:cNvCxnSpPr>
            <a:cxnSpLocks/>
            <a:endCxn id="23" idx="1"/>
          </p:cNvCxnSpPr>
          <p:nvPr/>
        </p:nvCxnSpPr>
        <p:spPr>
          <a:xfrm>
            <a:off x="4106091" y="3342056"/>
            <a:ext cx="2810483" cy="14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35731281-438D-4B1E-93E5-F0381790023F}"/>
              </a:ext>
            </a:extLst>
          </p:cNvPr>
          <p:cNvSpPr/>
          <p:nvPr/>
        </p:nvSpPr>
        <p:spPr>
          <a:xfrm>
            <a:off x="8072144" y="1559538"/>
            <a:ext cx="3994217" cy="8044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cs typeface="Arial" panose="020B0604020202020204" pitchFamily="34" charset="0"/>
              </a:rPr>
              <a:t>Perform </a:t>
            </a:r>
            <a:r>
              <a:rPr lang="en-GB" b="1" dirty="0">
                <a:cs typeface="Arial" panose="020B0604020202020204" pitchFamily="34" charset="0"/>
              </a:rPr>
              <a:t>Thompson score </a:t>
            </a:r>
            <a:r>
              <a:rPr lang="en-GB" dirty="0">
                <a:cs typeface="Arial" panose="020B0604020202020204" pitchFamily="34" charset="0"/>
              </a:rPr>
              <a:t>to assess for HIE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D4F379FE-60B8-4BF6-962C-E810289DA6A3}"/>
              </a:ext>
            </a:extLst>
          </p:cNvPr>
          <p:cNvSpPr/>
          <p:nvPr/>
        </p:nvSpPr>
        <p:spPr>
          <a:xfrm>
            <a:off x="1804296" y="5655785"/>
            <a:ext cx="728210" cy="3516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226C901F-24ED-4320-9F76-E7CC35E79611}"/>
              </a:ext>
            </a:extLst>
          </p:cNvPr>
          <p:cNvSpPr/>
          <p:nvPr/>
        </p:nvSpPr>
        <p:spPr>
          <a:xfrm>
            <a:off x="1280895" y="6254294"/>
            <a:ext cx="1775012" cy="4551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Unlikely HIE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5AF7E220-B833-4231-AA80-56F5F0AC010B}"/>
              </a:ext>
            </a:extLst>
          </p:cNvPr>
          <p:cNvSpPr/>
          <p:nvPr/>
        </p:nvSpPr>
        <p:spPr>
          <a:xfrm>
            <a:off x="6916574" y="3149570"/>
            <a:ext cx="2174976" cy="4145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&gt;37 weeks gestation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6EB78694-76EA-4AEF-A351-792E0C842490}"/>
              </a:ext>
            </a:extLst>
          </p:cNvPr>
          <p:cNvSpPr/>
          <p:nvPr/>
        </p:nvSpPr>
        <p:spPr>
          <a:xfrm>
            <a:off x="8072144" y="4464999"/>
            <a:ext cx="3994217" cy="8044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>
                <a:cs typeface="Arial" panose="020B0604020202020204" pitchFamily="34" charset="0"/>
              </a:rPr>
              <a:t>Consider </a:t>
            </a:r>
            <a:r>
              <a:rPr lang="en-GB" dirty="0">
                <a:cs typeface="Arial" panose="020B0604020202020204" pitchFamily="34" charset="0"/>
              </a:rPr>
              <a:t>HIE but seek clinician review to confirm diagnosis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AF757DC-8989-45A4-9EA7-82A97A83DA20}"/>
              </a:ext>
            </a:extLst>
          </p:cNvPr>
          <p:cNvCxnSpPr>
            <a:cxnSpLocks/>
          </p:cNvCxnSpPr>
          <p:nvPr/>
        </p:nvCxnSpPr>
        <p:spPr>
          <a:xfrm flipV="1">
            <a:off x="8952749" y="2380746"/>
            <a:ext cx="479934" cy="8447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A2BEDEA2-DDA3-4A9F-8CAF-3FDD721D41AF}"/>
              </a:ext>
            </a:extLst>
          </p:cNvPr>
          <p:cNvCxnSpPr>
            <a:cxnSpLocks/>
          </p:cNvCxnSpPr>
          <p:nvPr/>
        </p:nvCxnSpPr>
        <p:spPr>
          <a:xfrm>
            <a:off x="8952749" y="3579306"/>
            <a:ext cx="550660" cy="851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F8DBFEDE-FC59-4813-855B-985425A5065F}"/>
              </a:ext>
            </a:extLst>
          </p:cNvPr>
          <p:cNvSpPr/>
          <p:nvPr/>
        </p:nvSpPr>
        <p:spPr>
          <a:xfrm>
            <a:off x="8799099" y="3843451"/>
            <a:ext cx="682697" cy="2854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B92248C1-4337-49BC-8840-81B581C477F8}"/>
              </a:ext>
            </a:extLst>
          </p:cNvPr>
          <p:cNvSpPr/>
          <p:nvPr/>
        </p:nvSpPr>
        <p:spPr>
          <a:xfrm>
            <a:off x="8799099" y="2659004"/>
            <a:ext cx="682697" cy="2854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Yes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B8EA12-8AB6-439C-B4E5-AB8D34E54942}"/>
              </a:ext>
            </a:extLst>
          </p:cNvPr>
          <p:cNvSpPr txBox="1"/>
          <p:nvPr/>
        </p:nvSpPr>
        <p:spPr>
          <a:xfrm>
            <a:off x="178248" y="115849"/>
            <a:ext cx="50366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cs typeface="Arial" panose="020B0604020202020204" pitchFamily="34" charset="0"/>
              </a:rPr>
              <a:t>Hypoxic </a:t>
            </a:r>
            <a:r>
              <a:rPr lang="en-US" sz="2800" b="1" dirty="0" err="1">
                <a:cs typeface="Arial" panose="020B0604020202020204" pitchFamily="34" charset="0"/>
              </a:rPr>
              <a:t>Ischaemic</a:t>
            </a:r>
            <a:r>
              <a:rPr lang="en-US" sz="2800" b="1" dirty="0">
                <a:cs typeface="Arial" panose="020B0604020202020204" pitchFamily="34" charset="0"/>
              </a:rPr>
              <a:t> Encephalopathy Algorithm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C747C0A5-8886-4E42-BB10-3E43E502B51C}"/>
              </a:ext>
            </a:extLst>
          </p:cNvPr>
          <p:cNvSpPr/>
          <p:nvPr/>
        </p:nvSpPr>
        <p:spPr>
          <a:xfrm>
            <a:off x="6989982" y="2319827"/>
            <a:ext cx="682697" cy="3516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Yes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807B28B-638F-4AEE-A17E-6D32DA3E1789}"/>
              </a:ext>
            </a:extLst>
          </p:cNvPr>
          <p:cNvSpPr/>
          <p:nvPr/>
        </p:nvSpPr>
        <p:spPr>
          <a:xfrm>
            <a:off x="5275427" y="3173609"/>
            <a:ext cx="682697" cy="3516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2527134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F79F2508-9640-4C7E-8EB9-CCD432EADA3B}"/>
              </a:ext>
            </a:extLst>
          </p:cNvPr>
          <p:cNvGrpSpPr/>
          <p:nvPr/>
        </p:nvGrpSpPr>
        <p:grpSpPr>
          <a:xfrm>
            <a:off x="3332162" y="123825"/>
            <a:ext cx="4998503" cy="6610350"/>
            <a:chOff x="0" y="0"/>
            <a:chExt cx="5139055" cy="708914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9B9DFEC-FF5D-414A-A149-D0497428DF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-975042" y="975042"/>
              <a:ext cx="7089140" cy="5139055"/>
            </a:xfrm>
            <a:prstGeom prst="rect">
              <a:avLst/>
            </a:prstGeom>
          </p:spPr>
        </p:pic>
        <p:sp>
          <p:nvSpPr>
            <p:cNvPr id="6" name="Text Box 2">
              <a:extLst>
                <a:ext uri="{FF2B5EF4-FFF2-40B4-BE49-F238E27FC236}">
                  <a16:creationId xmlns:a16="http://schemas.microsoft.com/office/drawing/2014/main" id="{26454B80-B688-43EE-AAA6-22A6E6C76B0F}"/>
                </a:ext>
              </a:extLst>
            </p:cNvPr>
            <p:cNvSpPr txBox="1"/>
            <p:nvPr/>
          </p:nvSpPr>
          <p:spPr>
            <a:xfrm>
              <a:off x="658406" y="689965"/>
              <a:ext cx="3782988" cy="570574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>
              <a:outerShdw blurRad="228600" dist="38100" dir="8100000" sx="102000" sy="102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1" vert="horz" wrap="square" lIns="50800" tIns="50800" rIns="50800" bIns="50800" numCol="1" spcCol="3810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b="1" dirty="0">
                  <a:solidFill>
                    <a:srgbClr val="000000"/>
                  </a:solidFill>
                  <a:effectLst/>
                  <a:ea typeface="Arial Unicode MS"/>
                  <a:cs typeface="Arial" panose="020B0604020202020204" pitchFamily="34" charset="0"/>
                </a:rPr>
                <a:t>Management page for HIE</a:t>
              </a:r>
              <a:endParaRPr lang="en-GB" sz="1400" dirty="0">
                <a:solidFill>
                  <a:srgbClr val="000000"/>
                </a:solidFill>
                <a:effectLst/>
                <a:ea typeface="Arial Unicode MS"/>
                <a:cs typeface="Arial" panose="020B0604020202020204" pitchFamily="34" charset="0"/>
              </a:endParaRPr>
            </a:p>
            <a:p>
              <a:pPr>
                <a:spcAft>
                  <a:spcPts val="0"/>
                </a:spcAft>
              </a:pPr>
              <a:r>
                <a:rPr lang="en-US" sz="1400" b="1" dirty="0">
                  <a:solidFill>
                    <a:srgbClr val="000000"/>
                  </a:solidFill>
                  <a:effectLst/>
                  <a:ea typeface="Arial Unicode MS"/>
                  <a:cs typeface="Arial" panose="020B0604020202020204" pitchFamily="34" charset="0"/>
                </a:rPr>
                <a:t> </a:t>
              </a:r>
            </a:p>
            <a:p>
              <a:pPr>
                <a:spcAft>
                  <a:spcPts val="0"/>
                </a:spcAft>
              </a:pPr>
              <a:r>
                <a:rPr lang="en-US" sz="1400" b="1" dirty="0">
                  <a:solidFill>
                    <a:srgbClr val="000000"/>
                  </a:solidFill>
                  <a:ea typeface="Arial Unicode MS"/>
                  <a:cs typeface="Arial" panose="020B0604020202020204" pitchFamily="34" charset="0"/>
                </a:rPr>
                <a:t>Thermoregulation</a:t>
              </a:r>
              <a:endParaRPr lang="en-GB" sz="1400" dirty="0">
                <a:solidFill>
                  <a:srgbClr val="000000"/>
                </a:solidFill>
                <a:ea typeface="Arial Unicode MS"/>
                <a:cs typeface="Arial" panose="020B0604020202020204" pitchFamily="34" charset="0"/>
              </a:endParaRPr>
            </a:p>
            <a:p>
              <a:pPr>
                <a:spcAft>
                  <a:spcPts val="0"/>
                </a:spcAft>
              </a:pPr>
              <a:r>
                <a:rPr lang="en-GB" sz="1400" dirty="0">
                  <a:solidFill>
                    <a:srgbClr val="000000"/>
                  </a:solidFill>
                  <a:effectLst/>
                  <a:ea typeface="Arial" panose="020B0604020202020204" pitchFamily="34" charset="0"/>
                  <a:cs typeface="Arial" panose="020B0604020202020204" pitchFamily="34" charset="0"/>
                </a:rPr>
                <a:t>Aim for normothermia</a:t>
              </a:r>
            </a:p>
            <a:p>
              <a:pPr>
                <a:spcAft>
                  <a:spcPts val="0"/>
                </a:spcAft>
              </a:pPr>
              <a:r>
                <a:rPr lang="en-GB" sz="1400" dirty="0">
                  <a:solidFill>
                    <a:srgbClr val="000000"/>
                  </a:solidFill>
                  <a:ea typeface="Arial Unicode MS"/>
                  <a:cs typeface="Arial" panose="020B0604020202020204" pitchFamily="34" charset="0"/>
                </a:rPr>
                <a:t>Avoid hyperthermia and hypothermia</a:t>
              </a:r>
            </a:p>
            <a:p>
              <a:pPr>
                <a:spcAft>
                  <a:spcPts val="0"/>
                </a:spcAft>
              </a:pPr>
              <a:endParaRPr lang="en-GB" sz="1400" b="1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Aft>
                  <a:spcPts val="0"/>
                </a:spcAft>
              </a:pPr>
              <a:r>
                <a:rPr lang="en-US" sz="1400" b="1" dirty="0">
                  <a:solidFill>
                    <a:srgbClr val="000000"/>
                  </a:solidFill>
                  <a:effectLst/>
                  <a:ea typeface="Arial" panose="020B0604020202020204" pitchFamily="34" charset="0"/>
                  <a:cs typeface="Arial" panose="020B0604020202020204" pitchFamily="34" charset="0"/>
                </a:rPr>
                <a:t>Respiratory support</a:t>
              </a:r>
              <a:endParaRPr lang="en-US" sz="14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a typeface="Arial Unicode MS"/>
                  <a:cs typeface="Arial" panose="020B0604020202020204" pitchFamily="34" charset="0"/>
                </a:rPr>
                <a:t>Give respiratory support as appropriate. Give oxygen if saturations &lt;90% in air</a:t>
              </a:r>
              <a:endParaRPr lang="en-GB" sz="1400" dirty="0">
                <a:solidFill>
                  <a:srgbClr val="000000"/>
                </a:solidFill>
                <a:ea typeface="Arial Unicode MS"/>
                <a:cs typeface="Arial" panose="020B0604020202020204" pitchFamily="34" charset="0"/>
              </a:endParaRPr>
            </a:p>
            <a:p>
              <a:pPr>
                <a:spcAft>
                  <a:spcPts val="0"/>
                </a:spcAft>
              </a:pPr>
              <a:endParaRPr lang="en-GB" sz="1400" b="1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Aft>
                  <a:spcPts val="0"/>
                </a:spcAft>
              </a:pPr>
              <a:r>
                <a:rPr lang="en-US" sz="1400" b="1" dirty="0">
                  <a:solidFill>
                    <a:srgbClr val="000000"/>
                  </a:solidFill>
                  <a:effectLst/>
                  <a:ea typeface="Arial" panose="020B0604020202020204" pitchFamily="34" charset="0"/>
                  <a:cs typeface="Arial" panose="020B0604020202020204" pitchFamily="34" charset="0"/>
                </a:rPr>
                <a:t>Feeding</a:t>
              </a:r>
              <a:r>
                <a:rPr lang="en-US" sz="1400" dirty="0">
                  <a:solidFill>
                    <a:srgbClr val="000000"/>
                  </a:solidFill>
                  <a:effectLst/>
                  <a:ea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400" b="1" dirty="0">
                  <a:solidFill>
                    <a:srgbClr val="000000"/>
                  </a:solidFill>
                  <a:effectLst/>
                  <a:ea typeface="Arial" panose="020B0604020202020204" pitchFamily="34" charset="0"/>
                  <a:cs typeface="Arial" panose="020B0604020202020204" pitchFamily="34" charset="0"/>
                </a:rPr>
                <a:t>support, anticonvulsants and antibiotics</a:t>
              </a:r>
              <a:endParaRPr lang="en-GB" sz="1400" dirty="0">
                <a:solidFill>
                  <a:srgbClr val="000000"/>
                </a:solidFill>
                <a:effectLst/>
                <a:ea typeface="Arial Unicode MS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GB" sz="1400" dirty="0">
                  <a:cs typeface="Arial" panose="020B0604020202020204" pitchFamily="34" charset="0"/>
                </a:rPr>
                <a:t>Give feeding support as appropriate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GB" sz="1400" dirty="0">
                  <a:cs typeface="Arial" panose="020B0604020202020204" pitchFamily="34" charset="0"/>
                </a:rPr>
                <a:t>1. Oral feeds (breast feed or bottle if breastfeeding is not possible)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GB" sz="1400" dirty="0">
                  <a:cs typeface="Arial" panose="020B0604020202020204" pitchFamily="34" charset="0"/>
                </a:rPr>
                <a:t>2. Give NG feeds if BS &lt;2.5mmol/L or &lt;45mg/dL and not tolerating oral feeds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GB" sz="1400" dirty="0">
                  <a:cs typeface="Arial" panose="020B0604020202020204" pitchFamily="34" charset="0"/>
                </a:rPr>
                <a:t>3. Give IV fluids if BS &lt;2.5mmol/L or &lt;45mg/dL and not tolerating NG feed</a:t>
              </a:r>
              <a:endParaRPr lang="en-GB" sz="1400" dirty="0"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685800"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ea typeface="Arial" panose="020B0604020202020204" pitchFamily="34" charset="0"/>
                  <a:cs typeface="Arial" panose="020B0604020202020204" pitchFamily="34" charset="0"/>
                </a:rPr>
                <a:t> </a:t>
              </a:r>
              <a:endParaRPr lang="en-GB" sz="1400" dirty="0">
                <a:solidFill>
                  <a:srgbClr val="000000"/>
                </a:solidFill>
                <a:effectLst/>
                <a:ea typeface="Arial Unicode MS"/>
                <a:cs typeface="Arial" panose="020B0604020202020204" pitchFamily="34" charset="0"/>
              </a:endParaRPr>
            </a:p>
            <a:p>
              <a:pPr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ea typeface="Arial" panose="020B0604020202020204" pitchFamily="34" charset="0"/>
                  <a:cs typeface="Arial" panose="020B0604020202020204" pitchFamily="34" charset="0"/>
                </a:rPr>
                <a:t>If evidence of seizure activity give Phenobarbitone</a:t>
              </a:r>
              <a:r>
                <a:rPr lang="en-US" sz="1400" b="1" dirty="0">
                  <a:solidFill>
                    <a:srgbClr val="000000"/>
                  </a:solidFill>
                  <a:effectLst/>
                  <a:ea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400" dirty="0">
                  <a:solidFill>
                    <a:srgbClr val="000000"/>
                  </a:solidFill>
                  <a:effectLst/>
                  <a:ea typeface="Arial" panose="020B0604020202020204" pitchFamily="34" charset="0"/>
                  <a:cs typeface="Arial" panose="020B0604020202020204" pitchFamily="34" charset="0"/>
                </a:rPr>
                <a:t>as per convulsions algorithm.</a:t>
              </a:r>
              <a:endParaRPr lang="en-GB" sz="1400" dirty="0">
                <a:solidFill>
                  <a:srgbClr val="000000"/>
                </a:solidFill>
                <a:ea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ea typeface="Arial Unicode MS"/>
                  <a:cs typeface="Arial" panose="020B0604020202020204" pitchFamily="34" charset="0"/>
                </a:rPr>
                <a:t>Reassess suck, tone, coma, seizures every 8 hours for 72 hours in hospital</a:t>
              </a:r>
              <a:endParaRPr lang="en-GB" sz="1400" dirty="0">
                <a:solidFill>
                  <a:srgbClr val="000000"/>
                </a:solidFill>
                <a:ea typeface="Arial Unicode MS"/>
                <a:cs typeface="Arial" panose="020B0604020202020204" pitchFamily="34" charset="0"/>
              </a:endParaRPr>
            </a:p>
            <a:p>
              <a:pPr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ea typeface="Arial Unicode MS"/>
                  <a:cs typeface="Arial" panose="020B0604020202020204" pitchFamily="34" charset="0"/>
                </a:rPr>
                <a:t>Treat for sepsis with antibiotics</a:t>
              </a:r>
              <a:endParaRPr lang="en-GB" sz="1400" dirty="0">
                <a:solidFill>
                  <a:srgbClr val="000000"/>
                </a:solidFill>
                <a:effectLst/>
                <a:ea typeface="Arial Unicode MS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9335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BE390DC-72E9-453C-94E4-C565F48EAA23}"/>
              </a:ext>
            </a:extLst>
          </p:cNvPr>
          <p:cNvSpPr/>
          <p:nvPr/>
        </p:nvSpPr>
        <p:spPr>
          <a:xfrm>
            <a:off x="1438845" y="1490062"/>
            <a:ext cx="3578422" cy="44964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b="1" dirty="0"/>
              <a:t>Any one or more signs or symptoms of respiratory distress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Saturations in air &lt;90%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Tachypnoea &gt;60 bpm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Fever &gt;37.5⁰C or &lt;36⁰C and crepitations on auscultation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Grunting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Recessions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Any increased work of breathing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Cyanosis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Apnoea 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F77808A-840A-4FD5-8E95-4304F48E0AF2}"/>
              </a:ext>
            </a:extLst>
          </p:cNvPr>
          <p:cNvSpPr/>
          <p:nvPr/>
        </p:nvSpPr>
        <p:spPr>
          <a:xfrm>
            <a:off x="6294019" y="4222752"/>
            <a:ext cx="2054407" cy="1291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r>
              <a:rPr lang="en-GB" dirty="0"/>
              <a:t>Respiratory Distress of the </a:t>
            </a:r>
            <a:r>
              <a:rPr lang="en-GB" dirty="0" err="1"/>
              <a:t>Newborn</a:t>
            </a:r>
            <a:r>
              <a:rPr lang="en-GB" dirty="0"/>
              <a:t> (RDN)</a:t>
            </a:r>
          </a:p>
          <a:p>
            <a:pPr algn="ctr"/>
            <a:endParaRPr lang="en-GB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CD990CC-02BE-4675-9801-709CE1579650}"/>
              </a:ext>
            </a:extLst>
          </p:cNvPr>
          <p:cNvCxnSpPr>
            <a:cxnSpLocks/>
          </p:cNvCxnSpPr>
          <p:nvPr/>
        </p:nvCxnSpPr>
        <p:spPr>
          <a:xfrm>
            <a:off x="5017267" y="3801135"/>
            <a:ext cx="1249081" cy="10748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FCF713B-2AC8-45B7-B048-AB55CC97AD14}"/>
              </a:ext>
            </a:extLst>
          </p:cNvPr>
          <p:cNvCxnSpPr>
            <a:cxnSpLocks/>
          </p:cNvCxnSpPr>
          <p:nvPr/>
        </p:nvCxnSpPr>
        <p:spPr>
          <a:xfrm flipV="1">
            <a:off x="5017267" y="2411169"/>
            <a:ext cx="1249081" cy="13596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9447307E-EB53-454C-9CEA-42AF1A550E99}"/>
              </a:ext>
            </a:extLst>
          </p:cNvPr>
          <p:cNvSpPr/>
          <p:nvPr/>
        </p:nvSpPr>
        <p:spPr>
          <a:xfrm>
            <a:off x="6294019" y="2030810"/>
            <a:ext cx="2054407" cy="7607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r>
              <a:rPr lang="en-GB" dirty="0"/>
              <a:t>Unlikely RDN</a:t>
            </a:r>
          </a:p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86C95B7-5E50-4989-A250-44CF18C07408}"/>
              </a:ext>
            </a:extLst>
          </p:cNvPr>
          <p:cNvSpPr/>
          <p:nvPr/>
        </p:nvSpPr>
        <p:spPr>
          <a:xfrm>
            <a:off x="5300419" y="2975692"/>
            <a:ext cx="546145" cy="346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867F6D2-9A23-4902-AD62-D89400F551B9}"/>
              </a:ext>
            </a:extLst>
          </p:cNvPr>
          <p:cNvSpPr/>
          <p:nvPr/>
        </p:nvSpPr>
        <p:spPr>
          <a:xfrm>
            <a:off x="5300418" y="4136136"/>
            <a:ext cx="546145" cy="346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Yes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190D735-1F09-4263-9ED0-9CEF6A4D77CA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8348426" y="4868383"/>
            <a:ext cx="8616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6DC0DF6-183D-4508-B894-C3E8661AACC0}"/>
              </a:ext>
            </a:extLst>
          </p:cNvPr>
          <p:cNvSpPr/>
          <p:nvPr/>
        </p:nvSpPr>
        <p:spPr>
          <a:xfrm>
            <a:off x="9236950" y="4482974"/>
            <a:ext cx="2054407" cy="7607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r>
              <a:rPr lang="en-GB" dirty="0"/>
              <a:t>Management</a:t>
            </a:r>
          </a:p>
          <a:p>
            <a:pPr algn="ctr"/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F2F59B-5B5E-48D0-B872-A5E8042ADE90}"/>
              </a:ext>
            </a:extLst>
          </p:cNvPr>
          <p:cNvSpPr txBox="1"/>
          <p:nvPr/>
        </p:nvSpPr>
        <p:spPr>
          <a:xfrm>
            <a:off x="178248" y="115849"/>
            <a:ext cx="5036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cs typeface="Arial" panose="020B0604020202020204" pitchFamily="34" charset="0"/>
              </a:rPr>
              <a:t>Respiratory Distress Algorithm</a:t>
            </a:r>
          </a:p>
        </p:txBody>
      </p:sp>
    </p:spTree>
    <p:extLst>
      <p:ext uri="{BB962C8B-B14F-4D97-AF65-F5344CB8AC3E}">
        <p14:creationId xmlns:p14="http://schemas.microsoft.com/office/powerpoint/2010/main" val="86158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517FFB4-50D0-45BF-93F1-B544CB05903D}"/>
              </a:ext>
            </a:extLst>
          </p:cNvPr>
          <p:cNvGrpSpPr/>
          <p:nvPr/>
        </p:nvGrpSpPr>
        <p:grpSpPr>
          <a:xfrm>
            <a:off x="6477801" y="192505"/>
            <a:ext cx="5034013" cy="6463364"/>
            <a:chOff x="7882086" y="3073097"/>
            <a:chExt cx="6763385" cy="933005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5C87C1C-A89F-44EA-9797-2A268335F3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6598751" y="4356432"/>
              <a:ext cx="9330055" cy="6763385"/>
            </a:xfrm>
            <a:prstGeom prst="rect">
              <a:avLst/>
            </a:prstGeom>
          </p:spPr>
        </p:pic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0C7AD182-4CC8-46D8-B5FF-3A6FFE64ABD9}"/>
                </a:ext>
              </a:extLst>
            </p:cNvPr>
            <p:cNvSpPr txBox="1"/>
            <p:nvPr/>
          </p:nvSpPr>
          <p:spPr>
            <a:xfrm>
              <a:off x="8777079" y="4020988"/>
              <a:ext cx="4973395" cy="7444120"/>
            </a:xfrm>
            <a:prstGeom prst="rect">
              <a:avLst/>
            </a:prstGeom>
            <a:solidFill>
              <a:schemeClr val="bg1"/>
            </a:solidFill>
            <a:ln cap="rnd">
              <a:solidFill>
                <a:schemeClr val="bg1"/>
              </a:solidFill>
            </a:ln>
            <a:effectLst>
              <a:outerShdw blurRad="228600" dist="38100" dir="8100000" sx="102000" sy="102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1" vert="horz" wrap="square" lIns="50800" tIns="50800" rIns="50800" bIns="50800" numCol="1" spcCol="3810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1100" b="1" dirty="0">
                  <a:solidFill>
                    <a:srgbClr val="000000"/>
                  </a:solidFill>
                  <a:ea typeface="Arial Unicode MS"/>
                  <a:cs typeface="Arial" panose="020B0604020202020204" pitchFamily="34" charset="0"/>
                </a:rPr>
                <a:t>Teaching page</a:t>
              </a:r>
              <a:r>
                <a:rPr lang="en-GB" sz="1100" b="1" dirty="0">
                  <a:solidFill>
                    <a:srgbClr val="000000"/>
                  </a:solidFill>
                  <a:effectLst/>
                  <a:ea typeface="Arial Unicode MS"/>
                  <a:cs typeface="Arial" panose="020B0604020202020204" pitchFamily="34" charset="0"/>
                </a:rPr>
                <a:t> for RDN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endParaRPr lang="en-GB" sz="1100" b="1" dirty="0"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GB" sz="1100" b="1" dirty="0">
                  <a:cs typeface="Arial" panose="020B0604020202020204" pitchFamily="34" charset="0"/>
                </a:rPr>
                <a:t>Meconium aspiration </a:t>
              </a:r>
            </a:p>
            <a:p>
              <a:pPr marL="171450" indent="-171450">
                <a:lnSpc>
                  <a:spcPct val="107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GB" sz="1100" dirty="0">
                  <a:cs typeface="Arial" panose="020B0604020202020204" pitchFamily="34" charset="0"/>
                </a:rPr>
                <a:t>Consider if meconium stained amniotic fluid </a:t>
              </a:r>
            </a:p>
            <a:p>
              <a:pPr marL="171450" indent="-171450">
                <a:lnSpc>
                  <a:spcPct val="107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GB" sz="1100" dirty="0">
                  <a:cs typeface="Arial" panose="020B0604020202020204" pitchFamily="34" charset="0"/>
                </a:rPr>
                <a:t>Just because there was meconium at delivery doesn’t mean it was aspirated.</a:t>
              </a:r>
            </a:p>
            <a:p>
              <a:pPr marL="171450" indent="-171450">
                <a:lnSpc>
                  <a:spcPct val="107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GB" sz="1100" dirty="0">
                  <a:cs typeface="Arial" panose="020B0604020202020204" pitchFamily="34" charset="0"/>
                </a:rPr>
                <a:t>Most aspiration occurs in utero before the baby is born, so more likely if there was foetal distress in labour or has signs of birth asphyxia. </a:t>
              </a:r>
            </a:p>
            <a:p>
              <a:pPr marL="171450" indent="-171450">
                <a:lnSpc>
                  <a:spcPct val="107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GB" sz="1100" dirty="0">
                  <a:cs typeface="Arial" panose="020B0604020202020204" pitchFamily="34" charset="0"/>
                </a:rPr>
                <a:t>Floppy babies with severe HIE and meconium aspiration are unlikely to benefit from CPAP.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GB" sz="1100" b="1" dirty="0">
                  <a:cs typeface="Arial" panose="020B0604020202020204" pitchFamily="34" charset="0"/>
                </a:rPr>
                <a:t>Transient tachypnoea of the </a:t>
              </a:r>
              <a:r>
                <a:rPr lang="en-GB" sz="1100" b="1" dirty="0" err="1">
                  <a:cs typeface="Arial" panose="020B0604020202020204" pitchFamily="34" charset="0"/>
                </a:rPr>
                <a:t>newborn</a:t>
              </a:r>
              <a:r>
                <a:rPr lang="en-GB" sz="1100" b="1" dirty="0">
                  <a:cs typeface="Arial" panose="020B0604020202020204" pitchFamily="34" charset="0"/>
                </a:rPr>
                <a:t> (TTN)</a:t>
              </a:r>
            </a:p>
            <a:p>
              <a:pPr marL="171450" indent="-171450">
                <a:lnSpc>
                  <a:spcPct val="107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GB" sz="1100" dirty="0">
                  <a:cs typeface="Arial" panose="020B0604020202020204" pitchFamily="34" charset="0"/>
                </a:rPr>
                <a:t>These babies are not unwell </a:t>
              </a:r>
            </a:p>
            <a:p>
              <a:pPr marL="171450" indent="-171450">
                <a:lnSpc>
                  <a:spcPct val="107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GB" sz="1100" dirty="0">
                  <a:cs typeface="Arial" panose="020B0604020202020204" pitchFamily="34" charset="0"/>
                </a:rPr>
                <a:t>RR is usually between 60-80 bpm and they don’t usually need oxygen</a:t>
              </a:r>
            </a:p>
            <a:p>
              <a:pPr marL="171450" indent="-171450">
                <a:lnSpc>
                  <a:spcPct val="107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GB" sz="1100" dirty="0">
                  <a:cs typeface="Arial" panose="020B0604020202020204" pitchFamily="34" charset="0"/>
                </a:rPr>
                <a:t>This should resolve in the first few hours of life.</a:t>
              </a:r>
            </a:p>
            <a:p>
              <a:pPr marL="171450" indent="-171450">
                <a:lnSpc>
                  <a:spcPct val="107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GB" sz="1100" dirty="0">
                  <a:cs typeface="Arial" panose="020B0604020202020204" pitchFamily="34" charset="0"/>
                </a:rPr>
                <a:t>TTN is more likely following elective C-section or a rapid vaginal delivery.</a:t>
              </a:r>
            </a:p>
            <a:p>
              <a:pPr marL="171450" indent="-171450">
                <a:lnSpc>
                  <a:spcPct val="107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GB" sz="1100" dirty="0">
                  <a:cs typeface="Arial" panose="020B0604020202020204" pitchFamily="34" charset="0"/>
                </a:rPr>
                <a:t>Give antibiotics if unable to exclude other causes </a:t>
              </a:r>
              <a:r>
                <a:rPr lang="en-GB" sz="1100" dirty="0" err="1">
                  <a:cs typeface="Arial" panose="020B0604020202020204" pitchFamily="34" charset="0"/>
                </a:rPr>
                <a:t>i.e</a:t>
              </a:r>
              <a:r>
                <a:rPr lang="en-GB" sz="1100" dirty="0">
                  <a:cs typeface="Arial" panose="020B0604020202020204" pitchFamily="34" charset="0"/>
                </a:rPr>
                <a:t> no chest </a:t>
              </a:r>
              <a:r>
                <a:rPr lang="en-GB" sz="1100" dirty="0" err="1">
                  <a:cs typeface="Arial" panose="020B0604020202020204" pitchFamily="34" charset="0"/>
                </a:rPr>
                <a:t>xray</a:t>
              </a:r>
              <a:endParaRPr lang="en-GB" sz="1100" dirty="0"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GB" sz="1100" b="1" dirty="0">
                  <a:cs typeface="Arial" panose="020B0604020202020204" pitchFamily="34" charset="0"/>
                </a:rPr>
                <a:t>Respiratory distress syndrome</a:t>
              </a:r>
            </a:p>
            <a:p>
              <a:pPr marL="171450" indent="-171450">
                <a:lnSpc>
                  <a:spcPct val="107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GB" sz="1100" dirty="0">
                  <a:cs typeface="Arial" panose="020B0604020202020204" pitchFamily="34" charset="0"/>
                </a:rPr>
                <a:t>Consider if &lt; 37 weeks or diabetic mother </a:t>
              </a:r>
            </a:p>
            <a:p>
              <a:pPr marL="171450" indent="-171450">
                <a:lnSpc>
                  <a:spcPct val="107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GB" sz="1100" dirty="0">
                  <a:cs typeface="Arial" panose="020B0604020202020204" pitchFamily="34" charset="0"/>
                </a:rPr>
                <a:t>Benefit from CPAP see Algorithm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GB" sz="1100" b="1" dirty="0">
                  <a:cs typeface="Arial" panose="020B0604020202020204" pitchFamily="34" charset="0"/>
                </a:rPr>
                <a:t>Congenital Pneumonia</a:t>
              </a:r>
            </a:p>
            <a:p>
              <a:pPr marL="171450" indent="-171450">
                <a:lnSpc>
                  <a:spcPct val="107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GB" sz="1100" dirty="0">
                  <a:cs typeface="Arial" panose="020B0604020202020204" pitchFamily="34" charset="0"/>
                </a:rPr>
                <a:t>Consider if temperature &gt; 37.5 ⁰ c or &lt; 36 ⁰ c and crepitations on auscultation</a:t>
              </a:r>
            </a:p>
            <a:p>
              <a:pPr marL="171450" indent="-171450">
                <a:lnSpc>
                  <a:spcPct val="107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GB" sz="1100" dirty="0">
                  <a:cs typeface="Arial" panose="020B0604020202020204" pitchFamily="34" charset="0"/>
                </a:rPr>
                <a:t>Risk factors for sepsis  </a:t>
              </a:r>
              <a:r>
                <a:rPr lang="en-GB" sz="1100" dirty="0" err="1">
                  <a:cs typeface="Arial" panose="020B0604020202020204" pitchFamily="34" charset="0"/>
                </a:rPr>
                <a:t>i.e</a:t>
              </a:r>
              <a:r>
                <a:rPr lang="en-GB" sz="1100" dirty="0">
                  <a:cs typeface="Arial" panose="020B0604020202020204" pitchFamily="34" charset="0"/>
                </a:rPr>
                <a:t> maternal fever/PROM/foul smelling amniotic fluid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endParaRPr lang="en-GB" sz="1000" dirty="0"/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endParaRPr lang="en-GB" sz="1000" dirty="0"/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endParaRPr lang="en-GB" sz="1000" dirty="0"/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GB" sz="1050" dirty="0"/>
                <a:t> </a:t>
              </a:r>
              <a:endPara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endParaRPr lang="en-GB" sz="1200" dirty="0">
                <a:solidFill>
                  <a:srgbClr val="000000"/>
                </a:solidFill>
                <a:effectLst/>
                <a:ea typeface="Arial Unicode MS"/>
                <a:cs typeface="Arial Unicode MS"/>
              </a:endParaRPr>
            </a:p>
            <a:p>
              <a:pPr>
                <a:spcAft>
                  <a:spcPts val="0"/>
                </a:spcAft>
              </a:pPr>
              <a:r>
                <a:rPr lang="en-GB" sz="1200" dirty="0">
                  <a:solidFill>
                    <a:srgbClr val="000000"/>
                  </a:solidFill>
                  <a:effectLst/>
                  <a:ea typeface="Arial Unicode MS"/>
                  <a:cs typeface="Arial Unicode MS"/>
                </a:rPr>
                <a:t> </a:t>
              </a:r>
            </a:p>
            <a:p>
              <a:pPr>
                <a:spcAft>
                  <a:spcPts val="0"/>
                </a:spcAft>
              </a:pPr>
              <a:endParaRPr lang="en-GB" sz="1200" dirty="0">
                <a:solidFill>
                  <a:srgbClr val="000000"/>
                </a:solidFill>
                <a:effectLst/>
                <a:ea typeface="Arial Unicode MS"/>
                <a:cs typeface="Arial Unicode MS"/>
              </a:endParaRPr>
            </a:p>
            <a:p>
              <a:pPr>
                <a:spcAft>
                  <a:spcPts val="0"/>
                </a:spcAft>
              </a:pPr>
              <a:r>
                <a:rPr lang="en-GB" sz="1200" b="1" dirty="0">
                  <a:solidFill>
                    <a:srgbClr val="000000"/>
                  </a:solidFill>
                  <a:effectLst/>
                  <a:ea typeface="Arial Unicode MS"/>
                  <a:cs typeface="Arial Unicode MS"/>
                </a:rPr>
                <a:t> </a:t>
              </a:r>
              <a:endParaRPr lang="en-GB" sz="1200" dirty="0">
                <a:solidFill>
                  <a:srgbClr val="000000"/>
                </a:solidFill>
                <a:effectLst/>
                <a:ea typeface="Arial Unicode MS"/>
                <a:cs typeface="Arial Unicode MS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6B82D385-318A-44DA-9F68-6F87EC191BF0}"/>
              </a:ext>
            </a:extLst>
          </p:cNvPr>
          <p:cNvGrpSpPr/>
          <p:nvPr/>
        </p:nvGrpSpPr>
        <p:grpSpPr>
          <a:xfrm>
            <a:off x="680185" y="183465"/>
            <a:ext cx="5085347" cy="6472405"/>
            <a:chOff x="7882086" y="3073097"/>
            <a:chExt cx="6763385" cy="933005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35256708-246F-4A4F-A631-BF188F9E21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6598751" y="4356432"/>
              <a:ext cx="9330055" cy="6763385"/>
            </a:xfrm>
            <a:prstGeom prst="rect">
              <a:avLst/>
            </a:prstGeom>
          </p:spPr>
        </p:pic>
        <p:sp>
          <p:nvSpPr>
            <p:cNvPr id="9" name="Text Box 4">
              <a:extLst>
                <a:ext uri="{FF2B5EF4-FFF2-40B4-BE49-F238E27FC236}">
                  <a16:creationId xmlns:a16="http://schemas.microsoft.com/office/drawing/2014/main" id="{54C8B382-B7EA-4B8B-848F-D36B8A4BD3BF}"/>
                </a:ext>
              </a:extLst>
            </p:cNvPr>
            <p:cNvSpPr txBox="1"/>
            <p:nvPr/>
          </p:nvSpPr>
          <p:spPr>
            <a:xfrm>
              <a:off x="8788615" y="4048647"/>
              <a:ext cx="4994319" cy="7417770"/>
            </a:xfrm>
            <a:prstGeom prst="rect">
              <a:avLst/>
            </a:prstGeom>
            <a:solidFill>
              <a:schemeClr val="bg1"/>
            </a:solidFill>
            <a:ln cap="rnd">
              <a:solidFill>
                <a:schemeClr val="bg1"/>
              </a:solidFill>
            </a:ln>
            <a:effectLst>
              <a:outerShdw blurRad="228600" dist="38100" dir="8100000" sx="102000" sy="102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1" vert="horz" wrap="square" lIns="50800" tIns="50800" rIns="50800" bIns="50800" numCol="1" spcCol="3810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1400" b="1" dirty="0">
                  <a:solidFill>
                    <a:srgbClr val="000000"/>
                  </a:solidFill>
                  <a:effectLst/>
                  <a:ea typeface="Arial Unicode MS"/>
                  <a:cs typeface="Arial" panose="020B0604020202020204" pitchFamily="34" charset="0"/>
                </a:rPr>
                <a:t>Management page RDN</a:t>
              </a:r>
            </a:p>
            <a:p>
              <a:pPr>
                <a:spcAft>
                  <a:spcPts val="0"/>
                </a:spcAft>
              </a:pPr>
              <a:endParaRPr lang="en-GB" sz="1400" dirty="0">
                <a:solidFill>
                  <a:srgbClr val="000000"/>
                </a:solidFill>
                <a:ea typeface="Arial Unicode MS"/>
                <a:cs typeface="Arial" panose="020B0604020202020204" pitchFamily="34" charset="0"/>
              </a:endParaRPr>
            </a:p>
            <a:p>
              <a:pPr>
                <a:spcAft>
                  <a:spcPts val="0"/>
                </a:spcAft>
              </a:pPr>
              <a:r>
                <a:rPr lang="en-GB" sz="1400" b="1" dirty="0">
                  <a:solidFill>
                    <a:srgbClr val="000000"/>
                  </a:solidFill>
                  <a:ea typeface="Arial Unicode MS"/>
                  <a:cs typeface="Arial" panose="020B0604020202020204" pitchFamily="34" charset="0"/>
                </a:rPr>
                <a:t>Investigations</a:t>
              </a:r>
            </a:p>
            <a:p>
              <a:pPr>
                <a:spcAft>
                  <a:spcPts val="0"/>
                </a:spcAft>
              </a:pPr>
              <a:r>
                <a:rPr lang="en-GB" sz="1400" dirty="0">
                  <a:solidFill>
                    <a:srgbClr val="000000"/>
                  </a:solidFill>
                  <a:effectLst/>
                  <a:ea typeface="Arial Unicode MS"/>
                  <a:cs typeface="Arial" panose="020B0604020202020204" pitchFamily="34" charset="0"/>
                </a:rPr>
                <a:t>Perform a chest x-ray if it will change management</a:t>
              </a:r>
              <a:r>
                <a:rPr lang="en-GB" sz="1400" dirty="0">
                  <a:solidFill>
                    <a:srgbClr val="000000"/>
                  </a:solidFill>
                  <a:ea typeface="Arial Unicode MS"/>
                  <a:cs typeface="Arial" panose="020B0604020202020204" pitchFamily="34" charset="0"/>
                </a:rPr>
                <a:t> or if the infant is not </a:t>
              </a:r>
              <a:r>
                <a:rPr lang="en-GB" sz="1400" dirty="0">
                  <a:solidFill>
                    <a:srgbClr val="000000"/>
                  </a:solidFill>
                  <a:effectLst/>
                  <a:ea typeface="Arial Unicode MS"/>
                  <a:cs typeface="Arial" panose="020B0604020202020204" pitchFamily="34" charset="0"/>
                </a:rPr>
                <a:t>improving as expected or deteriorating.</a:t>
              </a:r>
            </a:p>
            <a:p>
              <a:pPr>
                <a:spcAft>
                  <a:spcPts val="0"/>
                </a:spcAft>
              </a:pPr>
              <a:r>
                <a:rPr lang="en-GB" sz="1400" b="1" dirty="0">
                  <a:solidFill>
                    <a:srgbClr val="000000"/>
                  </a:solidFill>
                  <a:effectLst/>
                  <a:ea typeface="Arial Unicode MS"/>
                  <a:cs typeface="Arial" panose="020B0604020202020204" pitchFamily="34" charset="0"/>
                </a:rPr>
                <a:t> </a:t>
              </a:r>
              <a:endParaRPr lang="en-GB" sz="1400" dirty="0">
                <a:solidFill>
                  <a:srgbClr val="000000"/>
                </a:solidFill>
                <a:ea typeface="Arial Unicode MS"/>
                <a:cs typeface="Arial" panose="020B0604020202020204" pitchFamily="34" charset="0"/>
              </a:endParaRPr>
            </a:p>
            <a:p>
              <a:pPr>
                <a:spcAft>
                  <a:spcPts val="0"/>
                </a:spcAft>
              </a:pPr>
              <a:r>
                <a:rPr lang="en-GB" sz="1400" b="1" dirty="0">
                  <a:solidFill>
                    <a:srgbClr val="000000"/>
                  </a:solidFill>
                  <a:effectLst/>
                  <a:ea typeface="Arial Unicode MS"/>
                  <a:cs typeface="Arial" panose="020B0604020202020204" pitchFamily="34" charset="0"/>
                </a:rPr>
                <a:t>Airway and respiratory support</a:t>
              </a:r>
              <a:endParaRPr lang="en-GB" sz="1400" b="1" dirty="0">
                <a:solidFill>
                  <a:srgbClr val="000000"/>
                </a:solidFill>
                <a:ea typeface="Arial Unicode MS"/>
                <a:cs typeface="Arial" panose="020B0604020202020204" pitchFamily="34" charset="0"/>
              </a:endParaRPr>
            </a:p>
            <a:p>
              <a:pPr>
                <a:spcAft>
                  <a:spcPts val="0"/>
                </a:spcAft>
              </a:pPr>
              <a:r>
                <a:rPr lang="en-GB" sz="1400" dirty="0">
                  <a:solidFill>
                    <a:srgbClr val="000000"/>
                  </a:solidFill>
                  <a:effectLst/>
                  <a:ea typeface="Arial Unicode MS"/>
                  <a:cs typeface="Arial" panose="020B0604020202020204" pitchFamily="34" charset="0"/>
                </a:rPr>
                <a:t>Position airway </a:t>
              </a:r>
              <a:endParaRPr lang="en-GB" sz="1400" dirty="0">
                <a:solidFill>
                  <a:srgbClr val="000000"/>
                </a:solidFill>
                <a:ea typeface="Arial Unicode MS"/>
                <a:cs typeface="Arial" panose="020B0604020202020204" pitchFamily="34" charset="0"/>
              </a:endParaRPr>
            </a:p>
            <a:p>
              <a:pPr>
                <a:spcAft>
                  <a:spcPts val="0"/>
                </a:spcAft>
              </a:pPr>
              <a:r>
                <a:rPr lang="en-GB" sz="1400" dirty="0">
                  <a:solidFill>
                    <a:srgbClr val="000000"/>
                  </a:solidFill>
                  <a:effectLst/>
                  <a:ea typeface="Arial Unicode MS"/>
                  <a:cs typeface="Arial" panose="020B0604020202020204" pitchFamily="34" charset="0"/>
                </a:rPr>
                <a:t>Give oxygen if oxygen saturations </a:t>
              </a:r>
            </a:p>
            <a:p>
              <a:pPr>
                <a:spcAft>
                  <a:spcPts val="0"/>
                </a:spcAft>
              </a:pPr>
              <a:r>
                <a:rPr lang="en-GB" sz="1400" dirty="0">
                  <a:solidFill>
                    <a:srgbClr val="000000"/>
                  </a:solidFill>
                  <a:effectLst/>
                  <a:ea typeface="Arial Unicode MS"/>
                  <a:cs typeface="Arial" panose="020B0604020202020204" pitchFamily="34" charset="0"/>
                </a:rPr>
                <a:t>&lt; 90% in air </a:t>
              </a:r>
            </a:p>
            <a:p>
              <a:pPr>
                <a:spcAft>
                  <a:spcPts val="0"/>
                </a:spcAft>
              </a:pPr>
              <a:r>
                <a:rPr lang="en-GB" sz="1400" dirty="0">
                  <a:solidFill>
                    <a:srgbClr val="000000"/>
                  </a:solidFill>
                  <a:effectLst/>
                  <a:ea typeface="Arial Unicode MS"/>
                  <a:cs typeface="Arial" panose="020B0604020202020204" pitchFamily="34" charset="0"/>
                </a:rPr>
                <a:t>If &gt; 1kg consider CPAP </a:t>
              </a:r>
              <a:r>
                <a:rPr lang="en-GB" sz="1400" dirty="0">
                  <a:solidFill>
                    <a:srgbClr val="000000"/>
                  </a:solidFill>
                  <a:ea typeface="Arial Unicode MS"/>
                  <a:cs typeface="Arial" panose="020B0604020202020204" pitchFamily="34" charset="0"/>
                </a:rPr>
                <a:t>according to CPAP algorithm</a:t>
              </a:r>
            </a:p>
            <a:p>
              <a:pPr>
                <a:spcAft>
                  <a:spcPts val="0"/>
                </a:spcAft>
              </a:pPr>
              <a:endParaRPr lang="en-GB" sz="1400" b="1" dirty="0">
                <a:solidFill>
                  <a:srgbClr val="000000"/>
                </a:solidFill>
                <a:effectLst/>
                <a:ea typeface="Arial Unicode MS"/>
                <a:cs typeface="Arial" panose="020B0604020202020204" pitchFamily="34" charset="0"/>
              </a:endParaRPr>
            </a:p>
            <a:p>
              <a:pPr>
                <a:spcAft>
                  <a:spcPts val="0"/>
                </a:spcAft>
              </a:pPr>
              <a:r>
                <a:rPr lang="en-GB" sz="1400" b="1" dirty="0">
                  <a:solidFill>
                    <a:srgbClr val="000000"/>
                  </a:solidFill>
                  <a:effectLst/>
                  <a:ea typeface="Arial Unicode MS"/>
                  <a:cs typeface="Arial" panose="020B0604020202020204" pitchFamily="34" charset="0"/>
                </a:rPr>
                <a:t>Feeding support</a:t>
              </a:r>
              <a:endParaRPr lang="en-GB" sz="1400" b="1" dirty="0">
                <a:solidFill>
                  <a:srgbClr val="000000"/>
                </a:solidFill>
                <a:ea typeface="Arial Unicode MS"/>
                <a:cs typeface="Arial" panose="020B0604020202020204" pitchFamily="34" charset="0"/>
              </a:endParaRPr>
            </a:p>
            <a:p>
              <a:pPr>
                <a:spcAft>
                  <a:spcPts val="0"/>
                </a:spcAft>
              </a:pPr>
              <a:r>
                <a:rPr lang="en-GB" sz="1400" dirty="0">
                  <a:solidFill>
                    <a:srgbClr val="000000"/>
                  </a:solidFill>
                  <a:effectLst/>
                  <a:ea typeface="Arial Unicode MS"/>
                  <a:cs typeface="Arial" panose="020B0604020202020204" pitchFamily="34" charset="0"/>
                </a:rPr>
                <a:t>If breathing 60-80 bpm use cup/NGT</a:t>
              </a:r>
            </a:p>
            <a:p>
              <a:pPr>
                <a:spcAft>
                  <a:spcPts val="0"/>
                </a:spcAft>
              </a:pPr>
              <a:r>
                <a:rPr lang="en-GB" sz="1400" dirty="0">
                  <a:solidFill>
                    <a:srgbClr val="000000"/>
                  </a:solidFill>
                  <a:effectLst/>
                  <a:ea typeface="Arial Unicode MS"/>
                  <a:cs typeface="Arial" panose="020B0604020202020204" pitchFamily="34" charset="0"/>
                </a:rPr>
                <a:t>If needing CPAP use OGT</a:t>
              </a:r>
            </a:p>
            <a:p>
              <a:pPr>
                <a:spcAft>
                  <a:spcPts val="0"/>
                </a:spcAft>
              </a:pPr>
              <a:r>
                <a:rPr lang="en-GB" sz="1400" dirty="0">
                  <a:solidFill>
                    <a:srgbClr val="000000"/>
                  </a:solidFill>
                  <a:effectLst/>
                  <a:ea typeface="Arial Unicode MS"/>
                  <a:cs typeface="Arial" panose="020B0604020202020204" pitchFamily="34" charset="0"/>
                </a:rPr>
                <a:t>If breathing &gt; 80bpm consider IV fluids</a:t>
              </a:r>
            </a:p>
            <a:p>
              <a:pPr>
                <a:spcAft>
                  <a:spcPts val="0"/>
                </a:spcAft>
              </a:pPr>
              <a:endParaRPr lang="en-GB" sz="1400" b="1" dirty="0">
                <a:solidFill>
                  <a:srgbClr val="000000"/>
                </a:solidFill>
                <a:ea typeface="Arial Unicode MS"/>
                <a:cs typeface="Arial" panose="020B0604020202020204" pitchFamily="34" charset="0"/>
              </a:endParaRPr>
            </a:p>
            <a:p>
              <a:pPr>
                <a:spcAft>
                  <a:spcPts val="0"/>
                </a:spcAft>
              </a:pPr>
              <a:r>
                <a:rPr lang="en-GB" sz="1400" b="1" dirty="0">
                  <a:solidFill>
                    <a:srgbClr val="000000"/>
                  </a:solidFill>
                  <a:effectLst/>
                  <a:ea typeface="Arial Unicode MS"/>
                  <a:cs typeface="Arial" panose="020B0604020202020204" pitchFamily="34" charset="0"/>
                </a:rPr>
                <a:t>IV Access for Antibiotics</a:t>
              </a:r>
              <a:endParaRPr lang="en-GB" sz="1400" b="1" dirty="0">
                <a:solidFill>
                  <a:srgbClr val="000000"/>
                </a:solidFill>
                <a:ea typeface="Arial Unicode MS"/>
                <a:cs typeface="Arial" panose="020B0604020202020204" pitchFamily="34" charset="0"/>
              </a:endParaRPr>
            </a:p>
            <a:p>
              <a:pPr>
                <a:spcAft>
                  <a:spcPts val="0"/>
                </a:spcAft>
              </a:pPr>
              <a:r>
                <a:rPr lang="en-GB" sz="1400" dirty="0">
                  <a:solidFill>
                    <a:srgbClr val="000000"/>
                  </a:solidFill>
                  <a:effectLst/>
                  <a:ea typeface="Arial Unicode MS"/>
                  <a:cs typeface="Arial" panose="020B0604020202020204" pitchFamily="34" charset="0"/>
                </a:rPr>
                <a:t>Give antibiotics </a:t>
              </a:r>
              <a:r>
                <a:rPr lang="en-GB" sz="1400" dirty="0">
                  <a:solidFill>
                    <a:srgbClr val="000000"/>
                  </a:solidFill>
                  <a:ea typeface="Arial Unicode MS"/>
                  <a:cs typeface="Arial" panose="020B0604020202020204" pitchFamily="34" charset="0"/>
                </a:rPr>
                <a:t>including for suspected TTN (unless have chest x-ray and can safely exclude.)</a:t>
              </a:r>
              <a:endParaRPr lang="en-GB" sz="1400" dirty="0">
                <a:solidFill>
                  <a:srgbClr val="000000"/>
                </a:solidFill>
                <a:effectLst/>
                <a:ea typeface="Arial Unicode MS"/>
                <a:cs typeface="Arial" panose="020B0604020202020204" pitchFamily="34" charset="0"/>
              </a:endParaRPr>
            </a:p>
            <a:p>
              <a:pPr>
                <a:spcAft>
                  <a:spcPts val="0"/>
                </a:spcAft>
              </a:pPr>
              <a:r>
                <a:rPr lang="en-GB" sz="1200" b="1" dirty="0">
                  <a:solidFill>
                    <a:srgbClr val="000000"/>
                  </a:solidFill>
                  <a:effectLst/>
                  <a:ea typeface="Arial Unicode MS"/>
                  <a:cs typeface="Arial Unicode MS"/>
                </a:rPr>
                <a:t> </a:t>
              </a:r>
              <a:endParaRPr lang="en-GB" sz="1200" dirty="0">
                <a:solidFill>
                  <a:srgbClr val="000000"/>
                </a:solidFill>
                <a:effectLst/>
                <a:ea typeface="Arial Unicode MS"/>
                <a:cs typeface="Arial Unicode M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5171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E66CCED-65F8-4ADC-B7B3-63B3F64C45C8}"/>
              </a:ext>
            </a:extLst>
          </p:cNvPr>
          <p:cNvGrpSpPr/>
          <p:nvPr/>
        </p:nvGrpSpPr>
        <p:grpSpPr>
          <a:xfrm>
            <a:off x="7565567" y="752627"/>
            <a:ext cx="4325926" cy="5836547"/>
            <a:chOff x="18831605" y="3237798"/>
            <a:chExt cx="6763385" cy="933005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E86D4865-E325-4DA8-AF9C-002FCA77E0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17548270" y="4521133"/>
              <a:ext cx="9330055" cy="6763385"/>
            </a:xfrm>
            <a:prstGeom prst="rect">
              <a:avLst/>
            </a:prstGeom>
          </p:spPr>
        </p:pic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7E7D07CE-252F-4BA5-88D9-113895D30E89}"/>
                </a:ext>
              </a:extLst>
            </p:cNvPr>
            <p:cNvSpPr txBox="1"/>
            <p:nvPr/>
          </p:nvSpPr>
          <p:spPr>
            <a:xfrm>
              <a:off x="19726599" y="4123925"/>
              <a:ext cx="4973395" cy="7434272"/>
            </a:xfrm>
            <a:prstGeom prst="rect">
              <a:avLst/>
            </a:prstGeom>
            <a:solidFill>
              <a:schemeClr val="bg1"/>
            </a:solidFill>
            <a:ln cap="rnd">
              <a:solidFill>
                <a:schemeClr val="bg1"/>
              </a:solidFill>
            </a:ln>
            <a:effectLst>
              <a:outerShdw blurRad="228600" dist="38100" dir="8100000" sx="102000" sy="102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1" vert="horz" wrap="square" lIns="50800" tIns="50800" rIns="50800" bIns="50800" numCol="1" spcCol="3810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endParaRPr lang="en-GB" sz="1000" dirty="0"/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endParaRPr lang="en-GB" sz="1000" dirty="0"/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endParaRPr lang="en-GB" sz="1000" dirty="0"/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GB" sz="1050" dirty="0"/>
                <a:t> </a:t>
              </a:r>
              <a:endPara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endParaRPr lang="en-GB" sz="1200" dirty="0">
                <a:solidFill>
                  <a:srgbClr val="000000"/>
                </a:solidFill>
                <a:effectLst/>
                <a:ea typeface="Arial Unicode MS"/>
                <a:cs typeface="Arial Unicode MS"/>
              </a:endParaRPr>
            </a:p>
            <a:p>
              <a:pPr>
                <a:spcAft>
                  <a:spcPts val="0"/>
                </a:spcAft>
              </a:pPr>
              <a:r>
                <a:rPr lang="en-GB" sz="1200" dirty="0">
                  <a:solidFill>
                    <a:srgbClr val="000000"/>
                  </a:solidFill>
                  <a:effectLst/>
                  <a:ea typeface="Arial Unicode MS"/>
                  <a:cs typeface="Arial Unicode MS"/>
                </a:rPr>
                <a:t> </a:t>
              </a:r>
            </a:p>
            <a:p>
              <a:pPr>
                <a:spcAft>
                  <a:spcPts val="0"/>
                </a:spcAft>
              </a:pPr>
              <a:endParaRPr lang="en-GB" sz="1200" dirty="0">
                <a:solidFill>
                  <a:srgbClr val="000000"/>
                </a:solidFill>
                <a:effectLst/>
                <a:ea typeface="Arial Unicode MS"/>
                <a:cs typeface="Arial Unicode MS"/>
              </a:endParaRPr>
            </a:p>
            <a:p>
              <a:pPr>
                <a:spcAft>
                  <a:spcPts val="0"/>
                </a:spcAft>
              </a:pPr>
              <a:r>
                <a:rPr lang="en-GB" sz="1200" b="1" dirty="0">
                  <a:solidFill>
                    <a:srgbClr val="000000"/>
                  </a:solidFill>
                  <a:effectLst/>
                  <a:ea typeface="Arial Unicode MS"/>
                  <a:cs typeface="Arial Unicode MS"/>
                </a:rPr>
                <a:t> </a:t>
              </a:r>
              <a:endParaRPr lang="en-GB" sz="1200" dirty="0">
                <a:solidFill>
                  <a:srgbClr val="000000"/>
                </a:solidFill>
                <a:effectLst/>
                <a:ea typeface="Arial Unicode MS"/>
                <a:cs typeface="Arial Unicode MS"/>
              </a:endParaRPr>
            </a:p>
          </p:txBody>
        </p:sp>
      </p:grp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EB80133-81D5-4911-80F0-F7BB91C9B815}"/>
              </a:ext>
            </a:extLst>
          </p:cNvPr>
          <p:cNvSpPr/>
          <p:nvPr/>
        </p:nvSpPr>
        <p:spPr>
          <a:xfrm>
            <a:off x="3734874" y="2794191"/>
            <a:ext cx="2434107" cy="1415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endParaRPr lang="en-US" dirty="0">
              <a:solidFill>
                <a:schemeClr val="bg1"/>
              </a:solidFill>
              <a:ea typeface="Arial" panose="020B0604020202020204" pitchFamily="34" charset="0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  <a:ea typeface="Arial" panose="020B0604020202020204" pitchFamily="34" charset="0"/>
                <a:cs typeface="Arial Unicode MS"/>
              </a:rPr>
              <a:t>Hypothermia</a:t>
            </a:r>
          </a:p>
          <a:p>
            <a:pPr>
              <a:spcAft>
                <a:spcPts val="0"/>
              </a:spcAft>
            </a:pPr>
            <a:endParaRPr lang="en-US" sz="1100" dirty="0">
              <a:solidFill>
                <a:schemeClr val="bg1"/>
              </a:solidFill>
              <a:ea typeface="Arial" panose="020B0604020202020204" pitchFamily="34" charset="0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  <a:ea typeface="Arial" panose="020B0604020202020204" pitchFamily="34" charset="0"/>
                <a:cs typeface="Arial Unicode MS"/>
              </a:rPr>
              <a:t>Mild = 36-36.4</a:t>
            </a:r>
            <a:r>
              <a:rPr lang="en-US" dirty="0">
                <a:solidFill>
                  <a:schemeClr val="bg1"/>
                </a:solidFill>
                <a:ea typeface="Arial Unicode MS"/>
                <a:cs typeface="Arial Unicode MS"/>
              </a:rPr>
              <a:t>°C</a:t>
            </a:r>
            <a:r>
              <a:rPr lang="en-US" dirty="0">
                <a:solidFill>
                  <a:schemeClr val="bg1"/>
                </a:solidFill>
                <a:ea typeface="Arial" panose="020B0604020202020204" pitchFamily="34" charset="0"/>
                <a:cs typeface="Arial Unicode MS"/>
              </a:rPr>
              <a:t> </a:t>
            </a:r>
            <a:endParaRPr lang="en-GB" sz="2000" dirty="0">
              <a:solidFill>
                <a:schemeClr val="bg1"/>
              </a:solidFill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  <a:ea typeface="Arial" panose="020B0604020202020204" pitchFamily="34" charset="0"/>
                <a:cs typeface="Arial Unicode MS"/>
              </a:rPr>
              <a:t>Mod = 32-35.9</a:t>
            </a:r>
            <a:r>
              <a:rPr lang="en-US" dirty="0">
                <a:solidFill>
                  <a:schemeClr val="bg1"/>
                </a:solidFill>
                <a:ea typeface="Arial Unicode MS"/>
                <a:cs typeface="Arial Unicode MS"/>
              </a:rPr>
              <a:t>°C</a:t>
            </a:r>
            <a:endParaRPr lang="en-GB" sz="2000" dirty="0">
              <a:solidFill>
                <a:schemeClr val="bg1"/>
              </a:solidFill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  <a:ea typeface="Arial" panose="020B0604020202020204" pitchFamily="34" charset="0"/>
                <a:cs typeface="Arial Unicode MS"/>
              </a:rPr>
              <a:t>Severe = &lt;32</a:t>
            </a:r>
            <a:r>
              <a:rPr lang="en-US" dirty="0">
                <a:solidFill>
                  <a:schemeClr val="bg1"/>
                </a:solidFill>
                <a:ea typeface="Arial Unicode MS"/>
                <a:cs typeface="Arial Unicode MS"/>
              </a:rPr>
              <a:t>°C </a:t>
            </a:r>
            <a:endParaRPr lang="en-GB" sz="2000" dirty="0">
              <a:solidFill>
                <a:schemeClr val="bg1"/>
              </a:solidFill>
              <a:ea typeface="Arial Unicode MS"/>
              <a:cs typeface="Arial Unicode MS"/>
            </a:endParaRPr>
          </a:p>
          <a:p>
            <a:pPr algn="ctr"/>
            <a:endParaRPr lang="en-GB" dirty="0"/>
          </a:p>
        </p:txBody>
      </p:sp>
      <p:sp>
        <p:nvSpPr>
          <p:cNvPr id="17" name="Text Box 5">
            <a:extLst>
              <a:ext uri="{FF2B5EF4-FFF2-40B4-BE49-F238E27FC236}">
                <a16:creationId xmlns:a16="http://schemas.microsoft.com/office/drawing/2014/main" id="{A85FD957-F2BF-4A45-A5F3-B1DFC3F4A7D3}"/>
              </a:ext>
            </a:extLst>
          </p:cNvPr>
          <p:cNvSpPr txBox="1"/>
          <p:nvPr/>
        </p:nvSpPr>
        <p:spPr>
          <a:xfrm>
            <a:off x="8102091" y="1286838"/>
            <a:ext cx="3216954" cy="47404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228600" dist="38100" dir="8100000" sx="102000" sy="102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="horz" wrap="square" lIns="50800" tIns="50800" rIns="50800" bIns="50800" numCol="1" spcCol="3810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300" b="1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Hypothermia management page in </a:t>
            </a:r>
            <a:r>
              <a:rPr lang="en-US" sz="1300" b="1" dirty="0" err="1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NeoTree</a:t>
            </a:r>
            <a:r>
              <a:rPr lang="en-US" sz="1300" b="1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1300" dirty="0">
              <a:solidFill>
                <a:srgbClr val="000000"/>
              </a:solidFill>
              <a:effectLst/>
              <a:ea typeface="Arial Unicode MS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300" b="1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1300" dirty="0">
              <a:solidFill>
                <a:srgbClr val="000000"/>
              </a:solidFill>
              <a:effectLst/>
              <a:ea typeface="Arial Unicode MS"/>
              <a:cs typeface="Arial" panose="020B0604020202020204" pitchFamily="34" charset="0"/>
            </a:endParaRPr>
          </a:p>
          <a:p>
            <a:pPr marL="457200" indent="-228600">
              <a:spcAft>
                <a:spcPts val="0"/>
              </a:spcAft>
            </a:pPr>
            <a:r>
              <a:rPr lang="en-US" sz="1300" b="1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Warm the baby</a:t>
            </a:r>
            <a:endParaRPr lang="en-GB" sz="1300" b="1" dirty="0">
              <a:solidFill>
                <a:srgbClr val="000000"/>
              </a:solidFill>
              <a:ea typeface="Arial Unicode MS"/>
              <a:cs typeface="Arial" panose="020B0604020202020204" pitchFamily="34" charset="0"/>
            </a:endParaRP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000000"/>
                </a:solidFill>
                <a:ea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3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kin to skin</a:t>
            </a: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000000"/>
                </a:solidFill>
                <a:ea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3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lace on warmer/</a:t>
            </a:r>
            <a:r>
              <a:rPr lang="en-US" sz="1300" dirty="0" err="1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resuscitaire</a:t>
            </a:r>
            <a:r>
              <a:rPr lang="en-US" sz="13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if unstable</a:t>
            </a:r>
            <a:endParaRPr lang="en-GB" sz="1300" dirty="0">
              <a:solidFill>
                <a:srgbClr val="000000"/>
              </a:solidFill>
              <a:effectLst/>
              <a:ea typeface="Arial Unicode MS"/>
              <a:cs typeface="Arial" panose="020B0604020202020204" pitchFamily="34" charset="0"/>
            </a:endParaRPr>
          </a:p>
          <a:p>
            <a:pPr marL="457200"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1300" dirty="0">
              <a:solidFill>
                <a:srgbClr val="000000"/>
              </a:solidFill>
              <a:effectLst/>
              <a:ea typeface="Arial Unicode MS"/>
              <a:cs typeface="Arial" panose="020B0604020202020204" pitchFamily="34" charset="0"/>
            </a:endParaRPr>
          </a:p>
          <a:p>
            <a:pPr marL="457200" indent="-228600">
              <a:spcAft>
                <a:spcPts val="0"/>
              </a:spcAft>
            </a:pPr>
            <a:r>
              <a:rPr lang="en-US" sz="1300" b="1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Limit heat loss</a:t>
            </a:r>
            <a:endParaRPr lang="en-GB" sz="1300" b="1" dirty="0">
              <a:solidFill>
                <a:srgbClr val="000000"/>
              </a:solidFill>
              <a:ea typeface="Arial Unicode MS"/>
              <a:cs typeface="Arial" panose="020B0604020202020204" pitchFamily="34" charset="0"/>
            </a:endParaRP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Make sure the baby is dry </a:t>
            </a:r>
            <a:endParaRPr lang="en-GB" sz="1300" dirty="0">
              <a:solidFill>
                <a:srgbClr val="000000"/>
              </a:solidFill>
              <a:ea typeface="Arial Unicode MS"/>
              <a:cs typeface="Arial" panose="020B0604020202020204" pitchFamily="34" charset="0"/>
            </a:endParaRP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Put on a hat and wrap up the baby</a:t>
            </a:r>
            <a:endParaRPr lang="en-GB" sz="1300" dirty="0">
              <a:solidFill>
                <a:srgbClr val="000000"/>
              </a:solidFill>
              <a:ea typeface="Arial Unicode MS"/>
              <a:cs typeface="Arial" panose="020B0604020202020204" pitchFamily="34" charset="0"/>
            </a:endParaRP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If on the </a:t>
            </a:r>
            <a:r>
              <a:rPr lang="en-US" sz="1300" dirty="0" err="1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resuscitaire</a:t>
            </a:r>
            <a:r>
              <a:rPr lang="en-US" sz="13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put the sides up</a:t>
            </a:r>
            <a:endParaRPr lang="en-GB" sz="1300" dirty="0">
              <a:solidFill>
                <a:srgbClr val="000000"/>
              </a:solidFill>
              <a:ea typeface="Arial Unicode MS"/>
              <a:cs typeface="Arial" panose="020B0604020202020204" pitchFamily="34" charset="0"/>
            </a:endParaRP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Ensure room is free from drafts - windows and doors closed </a:t>
            </a:r>
            <a:endParaRPr lang="en-GB" sz="1300" dirty="0">
              <a:solidFill>
                <a:srgbClr val="000000"/>
              </a:solidFill>
              <a:effectLst/>
              <a:ea typeface="Arial Unicode MS"/>
              <a:cs typeface="Arial" panose="020B0604020202020204" pitchFamily="34" charset="0"/>
            </a:endParaRPr>
          </a:p>
          <a:p>
            <a:pPr marL="457200">
              <a:spcAft>
                <a:spcPts val="0"/>
              </a:spcAft>
            </a:pPr>
            <a:r>
              <a:rPr lang="en-US" sz="1300" b="1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1300" dirty="0">
              <a:solidFill>
                <a:srgbClr val="000000"/>
              </a:solidFill>
              <a:effectLst/>
              <a:ea typeface="Arial Unicode MS"/>
              <a:cs typeface="Arial" panose="020B0604020202020204" pitchFamily="34" charset="0"/>
            </a:endParaRPr>
          </a:p>
          <a:p>
            <a:pPr marL="457200" indent="-228600">
              <a:spcAft>
                <a:spcPts val="0"/>
              </a:spcAft>
            </a:pPr>
            <a:r>
              <a:rPr lang="en-US" sz="1300" b="1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Monitor</a:t>
            </a:r>
            <a:endParaRPr lang="en-GB" sz="1300" b="1" dirty="0">
              <a:solidFill>
                <a:srgbClr val="000000"/>
              </a:solidFill>
              <a:ea typeface="Arial Unicode MS"/>
              <a:cs typeface="Arial" panose="020B0604020202020204" pitchFamily="34" charset="0"/>
            </a:endParaRP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000000"/>
                </a:solidFill>
                <a:ea typeface="Arial" panose="020B0604020202020204" pitchFamily="34" charset="0"/>
                <a:cs typeface="Arial" panose="020B0604020202020204" pitchFamily="34" charset="0"/>
              </a:rPr>
              <a:t>Recheck</a:t>
            </a:r>
            <a:r>
              <a:rPr lang="en-US" sz="13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temperature every 30-60 minutes until normothermic </a:t>
            </a:r>
            <a:endParaRPr lang="en-GB" sz="1300" dirty="0">
              <a:solidFill>
                <a:srgbClr val="000000"/>
              </a:solidFill>
              <a:ea typeface="Arial Unicode MS"/>
              <a:cs typeface="Arial" panose="020B0604020202020204" pitchFamily="34" charset="0"/>
            </a:endParaRP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Watch out for overwarming </a:t>
            </a:r>
            <a:endParaRPr lang="en-GB" sz="1300" dirty="0">
              <a:solidFill>
                <a:srgbClr val="000000"/>
              </a:solidFill>
              <a:ea typeface="Arial Unicode MS"/>
              <a:cs typeface="Arial" panose="020B0604020202020204" pitchFamily="34" charset="0"/>
            </a:endParaRP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Complete </a:t>
            </a:r>
            <a:r>
              <a:rPr lang="en-US" sz="1300" dirty="0" err="1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NeoTree</a:t>
            </a:r>
            <a:r>
              <a:rPr lang="en-US" sz="13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assessment to assess for signs of infection (consider if persistent hypothermia despite warming), </a:t>
            </a:r>
            <a:r>
              <a:rPr lang="en-US" sz="1300" dirty="0" err="1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apnoea</a:t>
            </a:r>
            <a:r>
              <a:rPr lang="en-US" sz="13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300" dirty="0" err="1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hypoglycaemia</a:t>
            </a:r>
            <a:r>
              <a:rPr lang="en-US" sz="13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300" dirty="0">
              <a:solidFill>
                <a:srgbClr val="000000"/>
              </a:solidFill>
              <a:effectLst/>
              <a:ea typeface="Arial Unicode MS"/>
              <a:cs typeface="Arial" panose="020B0604020202020204" pitchFamily="34" charset="0"/>
            </a:endParaRPr>
          </a:p>
          <a:p>
            <a:pPr marL="457200"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 Unicode MS"/>
              </a:rPr>
              <a:t> </a:t>
            </a:r>
            <a:endParaRPr lang="en-GB" sz="1200" dirty="0">
              <a:solidFill>
                <a:srgbClr val="000000"/>
              </a:solidFill>
              <a:effectLst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 </a:t>
            </a:r>
            <a:endParaRPr lang="en-GB" sz="1200" dirty="0">
              <a:solidFill>
                <a:srgbClr val="000000"/>
              </a:solidFill>
              <a:effectLst/>
              <a:ea typeface="Arial Unicode MS"/>
              <a:cs typeface="Arial Unicode MS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2A43A54-CEBA-444E-864D-5385E70005E9}"/>
              </a:ext>
            </a:extLst>
          </p:cNvPr>
          <p:cNvSpPr/>
          <p:nvPr/>
        </p:nvSpPr>
        <p:spPr>
          <a:xfrm>
            <a:off x="2279560" y="871470"/>
            <a:ext cx="2833351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Temperature &lt;36.4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Arial Unicode MS"/>
                <a:cs typeface="Arial Unicode MS"/>
              </a:rPr>
              <a:t>°C?</a:t>
            </a:r>
            <a:r>
              <a:rPr lang="en-GB" dirty="0"/>
              <a:t>  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0BA4731-0141-400A-B07E-B4FAEDDFCE72}"/>
              </a:ext>
            </a:extLst>
          </p:cNvPr>
          <p:cNvCxnSpPr>
            <a:cxnSpLocks/>
            <a:stCxn id="14" idx="2"/>
            <a:endCxn id="9" idx="0"/>
          </p:cNvCxnSpPr>
          <p:nvPr/>
        </p:nvCxnSpPr>
        <p:spPr>
          <a:xfrm>
            <a:off x="3696236" y="1481070"/>
            <a:ext cx="1255692" cy="1313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383B2B3-EB31-4330-9CCD-C422212C9B63}"/>
              </a:ext>
            </a:extLst>
          </p:cNvPr>
          <p:cNvSpPr/>
          <p:nvPr/>
        </p:nvSpPr>
        <p:spPr>
          <a:xfrm>
            <a:off x="3923763" y="1987639"/>
            <a:ext cx="764147" cy="4335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Yes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4CFA075-1621-42F9-A22B-E6AFD27FE5E7}"/>
              </a:ext>
            </a:extLst>
          </p:cNvPr>
          <p:cNvCxnSpPr>
            <a:cxnSpLocks/>
            <a:stCxn id="14" idx="2"/>
          </p:cNvCxnSpPr>
          <p:nvPr/>
        </p:nvCxnSpPr>
        <p:spPr>
          <a:xfrm flipH="1">
            <a:off x="2018076" y="1481070"/>
            <a:ext cx="1678160" cy="1313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1DA770B8-6368-4C01-9F72-41530678495D}"/>
              </a:ext>
            </a:extLst>
          </p:cNvPr>
          <p:cNvSpPr/>
          <p:nvPr/>
        </p:nvSpPr>
        <p:spPr>
          <a:xfrm>
            <a:off x="2279560" y="1987638"/>
            <a:ext cx="764147" cy="4335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56DCC43F-DC77-4B95-B490-8BF573501E5E}"/>
              </a:ext>
            </a:extLst>
          </p:cNvPr>
          <p:cNvSpPr/>
          <p:nvPr/>
        </p:nvSpPr>
        <p:spPr>
          <a:xfrm>
            <a:off x="495836" y="2819400"/>
            <a:ext cx="2833351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Temperature &gt;37.5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Arial Unicode MS"/>
                <a:cs typeface="Arial Unicode MS"/>
              </a:rPr>
              <a:t>°C?</a:t>
            </a:r>
            <a:r>
              <a:rPr lang="en-GB" dirty="0"/>
              <a:t>   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D9E9A6C-8BC2-497E-A8A0-670B61BE2656}"/>
              </a:ext>
            </a:extLst>
          </p:cNvPr>
          <p:cNvCxnSpPr>
            <a:cxnSpLocks/>
          </p:cNvCxnSpPr>
          <p:nvPr/>
        </p:nvCxnSpPr>
        <p:spPr>
          <a:xfrm>
            <a:off x="2018076" y="3429000"/>
            <a:ext cx="1041924" cy="11674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D4335BB4-63A8-402E-88F5-71DAACC42403}"/>
              </a:ext>
            </a:extLst>
          </p:cNvPr>
          <p:cNvSpPr/>
          <p:nvPr/>
        </p:nvSpPr>
        <p:spPr>
          <a:xfrm>
            <a:off x="2216625" y="3868765"/>
            <a:ext cx="764147" cy="4335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Yes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0778169C-86B5-4747-BEB9-0702F29B0193}"/>
              </a:ext>
            </a:extLst>
          </p:cNvPr>
          <p:cNvSpPr/>
          <p:nvPr/>
        </p:nvSpPr>
        <p:spPr>
          <a:xfrm>
            <a:off x="3993061" y="6103214"/>
            <a:ext cx="3257948" cy="6580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If fever persists follow  NEONATAL SEPSIS algorithm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D09BDDA-9D19-4B86-8DC0-F987C5E105C5}"/>
              </a:ext>
            </a:extLst>
          </p:cNvPr>
          <p:cNvCxnSpPr>
            <a:cxnSpLocks/>
          </p:cNvCxnSpPr>
          <p:nvPr/>
        </p:nvCxnSpPr>
        <p:spPr>
          <a:xfrm flipH="1">
            <a:off x="820039" y="3454210"/>
            <a:ext cx="1198037" cy="11422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429BF30-A58C-453F-B587-97A0BBF320AF}"/>
              </a:ext>
            </a:extLst>
          </p:cNvPr>
          <p:cNvSpPr/>
          <p:nvPr/>
        </p:nvSpPr>
        <p:spPr>
          <a:xfrm>
            <a:off x="905315" y="3860714"/>
            <a:ext cx="764147" cy="4335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670C3570-6C4F-44D8-A88C-68C3958F3151}"/>
              </a:ext>
            </a:extLst>
          </p:cNvPr>
          <p:cNvSpPr/>
          <p:nvPr/>
        </p:nvSpPr>
        <p:spPr>
          <a:xfrm>
            <a:off x="29740" y="4621663"/>
            <a:ext cx="2148432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Normothermia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D772707-AD5C-4A98-9E00-95F21C5100E8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6168981" y="3501839"/>
            <a:ext cx="142054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F3817E1-2D2F-4C62-85C6-78D1CAADC926}"/>
              </a:ext>
            </a:extLst>
          </p:cNvPr>
          <p:cNvCxnSpPr>
            <a:cxnSpLocks/>
          </p:cNvCxnSpPr>
          <p:nvPr/>
        </p:nvCxnSpPr>
        <p:spPr>
          <a:xfrm flipH="1">
            <a:off x="5112911" y="1176270"/>
            <a:ext cx="25155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D5468DF0-4214-4339-9AF0-961EE08DF49D}"/>
              </a:ext>
            </a:extLst>
          </p:cNvPr>
          <p:cNvSpPr/>
          <p:nvPr/>
        </p:nvSpPr>
        <p:spPr>
          <a:xfrm>
            <a:off x="5547274" y="644619"/>
            <a:ext cx="1642660" cy="9953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cs typeface="Arial" panose="020B0604020202020204" pitchFamily="34" charset="0"/>
              </a:rPr>
              <a:t>Recheck temp every 30-60 mins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0547A42-7F29-498B-8017-0E2C8D3271E2}"/>
              </a:ext>
            </a:extLst>
          </p:cNvPr>
          <p:cNvSpPr/>
          <p:nvPr/>
        </p:nvSpPr>
        <p:spPr>
          <a:xfrm>
            <a:off x="2719791" y="4621663"/>
            <a:ext cx="3042552" cy="11674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Address any environmental causes: unwrap or remove baby from under </a:t>
            </a:r>
            <a:r>
              <a:rPr lang="en-GB" dirty="0" err="1"/>
              <a:t>resuscitaire</a:t>
            </a:r>
            <a:endParaRPr lang="en-GB" dirty="0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FD83567-CB5F-421B-9ACF-6BB8084FB468}"/>
              </a:ext>
            </a:extLst>
          </p:cNvPr>
          <p:cNvCxnSpPr>
            <a:cxnSpLocks/>
            <a:stCxn id="52" idx="2"/>
          </p:cNvCxnSpPr>
          <p:nvPr/>
        </p:nvCxnSpPr>
        <p:spPr>
          <a:xfrm>
            <a:off x="4241067" y="5789115"/>
            <a:ext cx="206488" cy="3140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F69838C-842F-451B-B846-21BACC40DEB2}"/>
              </a:ext>
            </a:extLst>
          </p:cNvPr>
          <p:cNvSpPr txBox="1"/>
          <p:nvPr/>
        </p:nvSpPr>
        <p:spPr>
          <a:xfrm>
            <a:off x="178248" y="115849"/>
            <a:ext cx="5036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cs typeface="Arial" panose="020B0604020202020204" pitchFamily="34" charset="0"/>
              </a:rPr>
              <a:t>Hypothermia Algorithm</a:t>
            </a:r>
          </a:p>
        </p:txBody>
      </p:sp>
    </p:spTree>
    <p:extLst>
      <p:ext uri="{BB962C8B-B14F-4D97-AF65-F5344CB8AC3E}">
        <p14:creationId xmlns:p14="http://schemas.microsoft.com/office/powerpoint/2010/main" val="833080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1184</Words>
  <Application>Microsoft Office PowerPoint</Application>
  <PresentationFormat>Widescreen</PresentationFormat>
  <Paragraphs>250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 EVANS</dc:creator>
  <cp:lastModifiedBy>Corden, Mark</cp:lastModifiedBy>
  <cp:revision>14</cp:revision>
  <dcterms:created xsi:type="dcterms:W3CDTF">2020-04-29T21:43:21Z</dcterms:created>
  <dcterms:modified xsi:type="dcterms:W3CDTF">2020-05-16T22:52:04Z</dcterms:modified>
</cp:coreProperties>
</file>