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03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A0FB"/>
    <a:srgbClr val="A0A0A4"/>
    <a:srgbClr val="808080"/>
    <a:srgbClr val="0000FF"/>
    <a:srgbClr val="FF0000"/>
    <a:srgbClr val="FFFFFF"/>
    <a:srgbClr val="5C5C5C"/>
    <a:srgbClr val="CC66FF"/>
    <a:srgbClr val="CC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22" autoAdjust="0"/>
    <p:restoredTop sz="95986" autoAdjust="0"/>
  </p:normalViewPr>
  <p:slideViewPr>
    <p:cSldViewPr snapToGrid="0">
      <p:cViewPr varScale="1">
        <p:scale>
          <a:sx n="83" d="100"/>
          <a:sy n="83" d="100"/>
        </p:scale>
        <p:origin x="2256" y="22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ED1F-1423-4461-BA87-8EB8756AB18F}" type="datetimeFigureOut">
              <a:rPr lang="en-US" smtClean="0"/>
              <a:t>2/12/20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22D91-45FF-432D-A539-9D4181AA9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7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7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30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3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5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3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47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6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0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2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74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829D5-8100-4BAF-AF25-81CC46DCB3F5}" type="datetimeFigureOut">
              <a:rPr lang="en-US" smtClean="0"/>
              <a:t>2/12/20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7B714-88D8-4364-99F2-D1CB8A115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2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681003"/>
              </p:ext>
            </p:extLst>
          </p:nvPr>
        </p:nvGraphicFramePr>
        <p:xfrm>
          <a:off x="569073" y="613030"/>
          <a:ext cx="3013232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8947">
                <a:tc>
                  <a:txBody>
                    <a:bodyPr/>
                    <a:lstStyle/>
                    <a:p>
                      <a:pPr algn="l"/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>
                          <a:latin typeface="Arial"/>
                          <a:cs typeface="Arial"/>
                        </a:rPr>
                        <a:t>Median,</a:t>
                      </a:r>
                      <a:r>
                        <a:rPr lang="en-US" sz="1000" b="1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b="1" baseline="0" dirty="0" err="1">
                          <a:latin typeface="Arial"/>
                          <a:cs typeface="Arial"/>
                        </a:rPr>
                        <a:t>mo</a:t>
                      </a:r>
                      <a:r>
                        <a:rPr lang="en-US" sz="1000" b="1" baseline="0" dirty="0">
                          <a:latin typeface="Arial"/>
                          <a:cs typeface="Arial"/>
                        </a:rPr>
                        <a:t> (95% C.I.)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/>
                          <a:cs typeface="Arial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94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>
                          <a:latin typeface="Arial"/>
                          <a:cs typeface="Arial"/>
                        </a:rPr>
                        <a:t>irAE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rial"/>
                          <a:cs typeface="Arial"/>
                        </a:rPr>
                        <a:t>N.R. (N.R.)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0.011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94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/>
                          <a:cs typeface="Arial"/>
                        </a:rPr>
                        <a:t>N.R. (N.R.)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0.010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94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Preference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rial"/>
                          <a:cs typeface="Arial"/>
                        </a:rPr>
                        <a:t>N.R. (8.6 – N.R.)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0.133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05853"/>
                  </a:ext>
                </a:extLst>
              </a:tr>
              <a:tr h="19894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>
                          <a:latin typeface="Arial"/>
                          <a:cs typeface="Arial"/>
                        </a:rPr>
                        <a:t>Std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rial"/>
                          <a:cs typeface="Arial"/>
                        </a:rPr>
                        <a:t>15.4 (9.0 – N.R.)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923759"/>
                  </a:ext>
                </a:extLst>
              </a:tr>
            </a:tbl>
          </a:graphicData>
        </a:graphic>
      </p:graphicFrame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366477"/>
              </p:ext>
            </p:extLst>
          </p:nvPr>
        </p:nvGraphicFramePr>
        <p:xfrm>
          <a:off x="4699409" y="4925917"/>
          <a:ext cx="3014606" cy="11285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0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21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048358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649446"/>
                  </a:ext>
                </a:extLst>
              </a:tr>
            </a:tbl>
          </a:graphicData>
        </a:graphic>
      </p:graphicFrame>
      <p:graphicFrame>
        <p:nvGraphicFramePr>
          <p:cNvPr id="88" name="Table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109665"/>
              </p:ext>
            </p:extLst>
          </p:nvPr>
        </p:nvGraphicFramePr>
        <p:xfrm>
          <a:off x="3925682" y="4643047"/>
          <a:ext cx="901377" cy="1411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No. at risk: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>
                          <a:latin typeface="Arial"/>
                          <a:cs typeface="Arial"/>
                        </a:rPr>
                        <a:t>irAE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690182"/>
                  </a:ext>
                </a:extLst>
              </a:tr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Preference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046898"/>
                  </a:ext>
                </a:extLst>
              </a:tr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>
                          <a:latin typeface="Arial"/>
                          <a:cs typeface="Arial"/>
                        </a:rPr>
                        <a:t>Std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8" name="TextBox 137"/>
          <p:cNvSpPr txBox="1"/>
          <p:nvPr/>
        </p:nvSpPr>
        <p:spPr>
          <a:xfrm>
            <a:off x="3304" y="159103"/>
            <a:ext cx="331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3788935" y="159103"/>
            <a:ext cx="331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83620"/>
              </p:ext>
            </p:extLst>
          </p:nvPr>
        </p:nvGraphicFramePr>
        <p:xfrm>
          <a:off x="821225" y="4923714"/>
          <a:ext cx="3014606" cy="11285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0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0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21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147528"/>
                  </a:ext>
                </a:extLst>
              </a:tr>
              <a:tr h="2821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743438"/>
                  </a:ext>
                </a:extLst>
              </a:tr>
            </a:tbl>
          </a:graphicData>
        </a:graphic>
      </p:graphicFrame>
      <p:graphicFrame>
        <p:nvGraphicFramePr>
          <p:cNvPr id="91" name="Table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217941"/>
              </p:ext>
            </p:extLst>
          </p:nvPr>
        </p:nvGraphicFramePr>
        <p:xfrm>
          <a:off x="58389" y="4640844"/>
          <a:ext cx="901377" cy="1411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No. at risk: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>
                          <a:latin typeface="Arial"/>
                          <a:cs typeface="Arial"/>
                        </a:rPr>
                        <a:t>irAE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35519"/>
                  </a:ext>
                </a:extLst>
              </a:tr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Preference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004426"/>
                  </a:ext>
                </a:extLst>
              </a:tr>
              <a:tr h="282283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>
                          <a:latin typeface="Arial"/>
                          <a:cs typeface="Arial"/>
                        </a:rPr>
                        <a:t>Std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1" name="Table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391574"/>
              </p:ext>
            </p:extLst>
          </p:nvPr>
        </p:nvGraphicFramePr>
        <p:xfrm>
          <a:off x="4409947" y="607785"/>
          <a:ext cx="3013232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0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8947">
                <a:tc>
                  <a:txBody>
                    <a:bodyPr/>
                    <a:lstStyle/>
                    <a:p>
                      <a:pPr algn="l"/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>
                          <a:latin typeface="Arial"/>
                          <a:cs typeface="Arial"/>
                        </a:rPr>
                        <a:t>Median,</a:t>
                      </a:r>
                      <a:r>
                        <a:rPr lang="en-US" sz="1000" b="1" baseline="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00" b="1" baseline="0" dirty="0" err="1">
                          <a:latin typeface="Arial"/>
                          <a:cs typeface="Arial"/>
                        </a:rPr>
                        <a:t>mo</a:t>
                      </a:r>
                      <a:r>
                        <a:rPr lang="en-US" sz="1000" b="1" baseline="0" dirty="0">
                          <a:latin typeface="Arial"/>
                          <a:cs typeface="Arial"/>
                        </a:rPr>
                        <a:t> (95% C.I.)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/>
                          <a:cs typeface="Arial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94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>
                          <a:latin typeface="Arial"/>
                          <a:cs typeface="Arial"/>
                        </a:rPr>
                        <a:t>irAE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rial"/>
                          <a:cs typeface="Arial"/>
                        </a:rPr>
                        <a:t>23.3</a:t>
                      </a:r>
                      <a:r>
                        <a:rPr lang="en-US" sz="1000" baseline="0" dirty="0">
                          <a:latin typeface="Arial"/>
                          <a:cs typeface="Arial"/>
                        </a:rPr>
                        <a:t> (11.8 – N.R.)</a:t>
                      </a:r>
                      <a:endParaRPr lang="en-US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0.002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94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Medical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rial"/>
                          <a:cs typeface="Arial"/>
                        </a:rPr>
                        <a:t>N.R. (N.R.)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0.002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94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Arial"/>
                          <a:cs typeface="Arial"/>
                        </a:rPr>
                        <a:t>Preference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rial"/>
                          <a:cs typeface="Arial"/>
                        </a:rPr>
                        <a:t>20.0 (8.6 – N.R.)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/>
                          <a:cs typeface="Arial"/>
                        </a:rPr>
                        <a:t>0.003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05853"/>
                  </a:ext>
                </a:extLst>
              </a:tr>
              <a:tr h="19894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 err="1">
                          <a:latin typeface="Arial"/>
                          <a:cs typeface="Arial"/>
                        </a:rPr>
                        <a:t>Std</a:t>
                      </a:r>
                      <a:endParaRPr lang="en-US" sz="1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latin typeface="Arial"/>
                          <a:cs typeface="Arial"/>
                        </a:rPr>
                        <a:t>7.0 (5.1 – 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92375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EC0C6705-EB1B-2544-BD57-011BB3A27E94}"/>
              </a:ext>
            </a:extLst>
          </p:cNvPr>
          <p:cNvGrpSpPr/>
          <p:nvPr/>
        </p:nvGrpSpPr>
        <p:grpSpPr>
          <a:xfrm>
            <a:off x="237200" y="1890113"/>
            <a:ext cx="3671429" cy="2894970"/>
            <a:chOff x="237200" y="1890113"/>
            <a:chExt cx="3671429" cy="2894970"/>
          </a:xfrm>
        </p:grpSpPr>
        <p:pic>
          <p:nvPicPr>
            <p:cNvPr id="110" name="Picture 109" descr="A close up of a map&#10;&#10;Description automatically generated">
              <a:extLst>
                <a:ext uri="{FF2B5EF4-FFF2-40B4-BE49-F238E27FC236}">
                  <a16:creationId xmlns:a16="http://schemas.microsoft.com/office/drawing/2014/main" id="{481FC338-E789-234A-BB8B-AA70FA182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225" y="2007887"/>
              <a:ext cx="2953105" cy="2147961"/>
            </a:xfrm>
            <a:prstGeom prst="rect">
              <a:avLst/>
            </a:prstGeom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28DE4C6E-BB9D-4B4A-91BB-DBDFCDDB1058}"/>
                </a:ext>
              </a:extLst>
            </p:cNvPr>
            <p:cNvSpPr txBox="1"/>
            <p:nvPr/>
          </p:nvSpPr>
          <p:spPr>
            <a:xfrm>
              <a:off x="927920" y="4323418"/>
              <a:ext cx="28645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Time since start of pembrolizumab </a:t>
              </a:r>
            </a:p>
            <a:p>
              <a:pPr algn="ctr"/>
              <a:r>
                <a:rPr lang="en-US" sz="1200" dirty="0">
                  <a:latin typeface="Arial"/>
                  <a:cs typeface="Arial"/>
                </a:rPr>
                <a:t>(months)</a:t>
              </a: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1406188A-C8C7-1D48-88C8-4FE3FE22101E}"/>
                </a:ext>
              </a:extLst>
            </p:cNvPr>
            <p:cNvSpPr txBox="1"/>
            <p:nvPr/>
          </p:nvSpPr>
          <p:spPr>
            <a:xfrm rot="16200000">
              <a:off x="-561564" y="2942252"/>
              <a:ext cx="2059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Overall Survival </a:t>
              </a:r>
            </a:p>
            <a:p>
              <a:pPr algn="ctr"/>
              <a:r>
                <a:rPr lang="en-US" sz="1200" dirty="0">
                  <a:latin typeface="Arial"/>
                  <a:cs typeface="Arial"/>
                </a:rPr>
                <a:t>(percentage)</a:t>
              </a: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2A7ED9B1-9D07-224B-BCFE-A22FBE54CC9D}"/>
                </a:ext>
              </a:extLst>
            </p:cNvPr>
            <p:cNvSpPr txBox="1"/>
            <p:nvPr/>
          </p:nvSpPr>
          <p:spPr>
            <a:xfrm>
              <a:off x="789141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FCCE6838-3E4B-8248-9072-5B7A0749C8EC}"/>
                </a:ext>
              </a:extLst>
            </p:cNvPr>
            <p:cNvSpPr txBox="1"/>
            <p:nvPr/>
          </p:nvSpPr>
          <p:spPr>
            <a:xfrm>
              <a:off x="1649309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12</a:t>
              </a: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F903BED5-1333-8C44-AE10-2CA8CFC16FF6}"/>
                </a:ext>
              </a:extLst>
            </p:cNvPr>
            <p:cNvSpPr txBox="1"/>
            <p:nvPr/>
          </p:nvSpPr>
          <p:spPr>
            <a:xfrm>
              <a:off x="2958647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30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166EFEFE-F17D-B344-B976-A3720026E1D9}"/>
                </a:ext>
              </a:extLst>
            </p:cNvPr>
            <p:cNvSpPr txBox="1"/>
            <p:nvPr/>
          </p:nvSpPr>
          <p:spPr>
            <a:xfrm>
              <a:off x="545010" y="2054664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C444E187-4154-CC4F-8266-A42BAD3FF524}"/>
                </a:ext>
              </a:extLst>
            </p:cNvPr>
            <p:cNvSpPr txBox="1"/>
            <p:nvPr/>
          </p:nvSpPr>
          <p:spPr>
            <a:xfrm>
              <a:off x="545010" y="2495347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75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553AC1FA-4C70-C243-A2BC-E332E1C9C507}"/>
                </a:ext>
              </a:extLst>
            </p:cNvPr>
            <p:cNvSpPr txBox="1"/>
            <p:nvPr/>
          </p:nvSpPr>
          <p:spPr>
            <a:xfrm>
              <a:off x="545010" y="2920176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50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FEA0A1FC-D093-034D-B188-B65E0F1F8A3A}"/>
                </a:ext>
              </a:extLst>
            </p:cNvPr>
            <p:cNvSpPr txBox="1"/>
            <p:nvPr/>
          </p:nvSpPr>
          <p:spPr>
            <a:xfrm>
              <a:off x="545010" y="3357047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25</a:t>
              </a:r>
            </a:p>
          </p:txBody>
        </p: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B6CDE34A-DF47-3F42-BA66-323D69C69097}"/>
                </a:ext>
              </a:extLst>
            </p:cNvPr>
            <p:cNvSpPr txBox="1"/>
            <p:nvPr/>
          </p:nvSpPr>
          <p:spPr>
            <a:xfrm>
              <a:off x="545010" y="3804646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CDF065A4-1ADE-AC40-A2C0-2C201206B394}"/>
                </a:ext>
              </a:extLst>
            </p:cNvPr>
            <p:cNvSpPr txBox="1"/>
            <p:nvPr/>
          </p:nvSpPr>
          <p:spPr>
            <a:xfrm>
              <a:off x="1217581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38772FD9-E463-B54B-AC49-CCF623F989B2}"/>
                </a:ext>
              </a:extLst>
            </p:cNvPr>
            <p:cNvSpPr txBox="1"/>
            <p:nvPr/>
          </p:nvSpPr>
          <p:spPr>
            <a:xfrm>
              <a:off x="2522437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24</a:t>
              </a: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72070058-6E2E-C74A-B890-6C4D5FF53E06}"/>
                </a:ext>
              </a:extLst>
            </p:cNvPr>
            <p:cNvSpPr txBox="1"/>
            <p:nvPr/>
          </p:nvSpPr>
          <p:spPr>
            <a:xfrm>
              <a:off x="2093103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18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BD1B1D08-12F5-644A-B465-05FE0E93DDEF}"/>
                </a:ext>
              </a:extLst>
            </p:cNvPr>
            <p:cNvSpPr txBox="1"/>
            <p:nvPr/>
          </p:nvSpPr>
          <p:spPr>
            <a:xfrm>
              <a:off x="3391810" y="4040678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36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CC53657A-B034-0A41-B66A-F18215905E62}"/>
                </a:ext>
              </a:extLst>
            </p:cNvPr>
            <p:cNvSpPr txBox="1"/>
            <p:nvPr/>
          </p:nvSpPr>
          <p:spPr>
            <a:xfrm>
              <a:off x="1892578" y="1890113"/>
              <a:ext cx="7103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Arial"/>
                  <a:cs typeface="Arial"/>
                </a:rPr>
                <a:t>irAE</a:t>
              </a:r>
              <a:endParaRPr lang="en-US" sz="1200" dirty="0">
                <a:latin typeface="Arial"/>
                <a:cs typeface="Arial"/>
              </a:endParaRP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E0E3AC2E-534F-5148-84F9-3FDD3227AC11}"/>
                </a:ext>
              </a:extLst>
            </p:cNvPr>
            <p:cNvSpPr txBox="1"/>
            <p:nvPr/>
          </p:nvSpPr>
          <p:spPr>
            <a:xfrm>
              <a:off x="2199662" y="2204269"/>
              <a:ext cx="14442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Non-</a:t>
              </a:r>
              <a:r>
                <a:rPr lang="en-US" sz="1200" dirty="0" err="1">
                  <a:latin typeface="Arial"/>
                  <a:cs typeface="Arial"/>
                </a:rPr>
                <a:t>irAE</a:t>
              </a:r>
              <a:r>
                <a:rPr lang="en-US" sz="1200" dirty="0">
                  <a:latin typeface="Arial"/>
                  <a:cs typeface="Arial"/>
                </a:rPr>
                <a:t> Medical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5351B4D0-38F7-C740-9DB1-2603552D4C1B}"/>
                </a:ext>
              </a:extLst>
            </p:cNvPr>
            <p:cNvSpPr txBox="1"/>
            <p:nvPr/>
          </p:nvSpPr>
          <p:spPr>
            <a:xfrm>
              <a:off x="2540153" y="2608794"/>
              <a:ext cx="10363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Preference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1A113794-8580-974F-97A3-40679E35A743}"/>
                </a:ext>
              </a:extLst>
            </p:cNvPr>
            <p:cNvSpPr txBox="1"/>
            <p:nvPr/>
          </p:nvSpPr>
          <p:spPr>
            <a:xfrm>
              <a:off x="2496283" y="3069797"/>
              <a:ext cx="10064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Standard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EE4E0D7-5C74-7F46-AEE0-AEEE3FA64989}"/>
              </a:ext>
            </a:extLst>
          </p:cNvPr>
          <p:cNvGrpSpPr/>
          <p:nvPr/>
        </p:nvGrpSpPr>
        <p:grpSpPr>
          <a:xfrm>
            <a:off x="4094924" y="1890112"/>
            <a:ext cx="3680999" cy="2894971"/>
            <a:chOff x="4094924" y="1890112"/>
            <a:chExt cx="3680999" cy="2894971"/>
          </a:xfrm>
        </p:grpSpPr>
        <p:pic>
          <p:nvPicPr>
            <p:cNvPr id="111" name="Picture 110" descr="A close up of a map&#10;&#10;Description automatically generated">
              <a:extLst>
                <a:ext uri="{FF2B5EF4-FFF2-40B4-BE49-F238E27FC236}">
                  <a16:creationId xmlns:a16="http://schemas.microsoft.com/office/drawing/2014/main" id="{D07AC8EF-E26E-C34F-8A2F-B03934D80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8950" y="2000043"/>
              <a:ext cx="2953105" cy="2147961"/>
            </a:xfrm>
            <a:prstGeom prst="rect">
              <a:avLst/>
            </a:prstGeom>
          </p:spPr>
        </p:pic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DD993E7B-871A-5640-8984-2612B1FEE19A}"/>
                </a:ext>
              </a:extLst>
            </p:cNvPr>
            <p:cNvSpPr txBox="1"/>
            <p:nvPr/>
          </p:nvSpPr>
          <p:spPr>
            <a:xfrm rot="16200000">
              <a:off x="3188500" y="2964849"/>
              <a:ext cx="22745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Progression-Free Survival </a:t>
              </a:r>
            </a:p>
            <a:p>
              <a:pPr algn="ctr"/>
              <a:r>
                <a:rPr lang="en-US" sz="1200" dirty="0">
                  <a:latin typeface="Arial"/>
                  <a:cs typeface="Arial"/>
                </a:rPr>
                <a:t>(percentage)</a:t>
              </a: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A849289B-AC2D-7841-B09A-AD0524CA76E4}"/>
                </a:ext>
              </a:extLst>
            </p:cNvPr>
            <p:cNvSpPr txBox="1"/>
            <p:nvPr/>
          </p:nvSpPr>
          <p:spPr>
            <a:xfrm>
              <a:off x="6419811" y="2918682"/>
              <a:ext cx="7103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Arial"/>
                  <a:cs typeface="Arial"/>
                </a:rPr>
                <a:t>irAE</a:t>
              </a:r>
              <a:endParaRPr lang="en-US" sz="1200" dirty="0">
                <a:latin typeface="Arial"/>
                <a:cs typeface="Arial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0D80A6F3-38A2-E74E-9E58-4057AA23F405}"/>
                </a:ext>
              </a:extLst>
            </p:cNvPr>
            <p:cNvSpPr txBox="1"/>
            <p:nvPr/>
          </p:nvSpPr>
          <p:spPr>
            <a:xfrm>
              <a:off x="5413315" y="3181786"/>
              <a:ext cx="10064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Standard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19328FC-B354-8F44-A191-C64E67100045}"/>
                </a:ext>
              </a:extLst>
            </p:cNvPr>
            <p:cNvSpPr txBox="1"/>
            <p:nvPr/>
          </p:nvSpPr>
          <p:spPr>
            <a:xfrm>
              <a:off x="5916563" y="1890112"/>
              <a:ext cx="14442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Non-</a:t>
              </a:r>
              <a:r>
                <a:rPr lang="en-US" sz="1200" dirty="0" err="1">
                  <a:latin typeface="Arial"/>
                  <a:cs typeface="Arial"/>
                </a:rPr>
                <a:t>irAE</a:t>
              </a:r>
              <a:r>
                <a:rPr lang="en-US" sz="1200" dirty="0">
                  <a:latin typeface="Arial"/>
                  <a:cs typeface="Arial"/>
                </a:rPr>
                <a:t> Medical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E19BDA8B-A0C4-CC45-95D4-27AAE2DA4C3A}"/>
                </a:ext>
              </a:extLst>
            </p:cNvPr>
            <p:cNvSpPr txBox="1"/>
            <p:nvPr/>
          </p:nvSpPr>
          <p:spPr>
            <a:xfrm>
              <a:off x="5893356" y="2446886"/>
              <a:ext cx="10363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Preference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1DFB2F03-21A4-6E42-9363-02465928E935}"/>
                </a:ext>
              </a:extLst>
            </p:cNvPr>
            <p:cNvSpPr txBox="1"/>
            <p:nvPr/>
          </p:nvSpPr>
          <p:spPr>
            <a:xfrm>
              <a:off x="4795214" y="4323418"/>
              <a:ext cx="28645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/>
                  <a:cs typeface="Arial"/>
                </a:rPr>
                <a:t>Time since start of pembrolizumab </a:t>
              </a:r>
            </a:p>
            <a:p>
              <a:pPr algn="ctr"/>
              <a:r>
                <a:rPr lang="en-US" sz="1200" dirty="0">
                  <a:latin typeface="Arial"/>
                  <a:cs typeface="Arial"/>
                </a:rPr>
                <a:t>(months)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27A6D319-43FF-0A4C-95D4-B7557A2CF252}"/>
                </a:ext>
              </a:extLst>
            </p:cNvPr>
            <p:cNvSpPr txBox="1"/>
            <p:nvPr/>
          </p:nvSpPr>
          <p:spPr>
            <a:xfrm>
              <a:off x="4656435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E2F14AFF-4E8E-704E-B882-7DBF7ED8F620}"/>
                </a:ext>
              </a:extLst>
            </p:cNvPr>
            <p:cNvSpPr txBox="1"/>
            <p:nvPr/>
          </p:nvSpPr>
          <p:spPr>
            <a:xfrm>
              <a:off x="5516603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12</a:t>
              </a:r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578AE43C-1429-8A42-A293-6166CFE567BD}"/>
                </a:ext>
              </a:extLst>
            </p:cNvPr>
            <p:cNvSpPr txBox="1"/>
            <p:nvPr/>
          </p:nvSpPr>
          <p:spPr>
            <a:xfrm>
              <a:off x="6825941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30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E5ED3CBE-2466-DF41-A711-C2E5CF402617}"/>
                </a:ext>
              </a:extLst>
            </p:cNvPr>
            <p:cNvSpPr txBox="1"/>
            <p:nvPr/>
          </p:nvSpPr>
          <p:spPr>
            <a:xfrm>
              <a:off x="4412304" y="2054664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100</a:t>
              </a: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0F55FEC-5B27-154E-81E5-1D67B9ACD537}"/>
                </a:ext>
              </a:extLst>
            </p:cNvPr>
            <p:cNvSpPr txBox="1"/>
            <p:nvPr/>
          </p:nvSpPr>
          <p:spPr>
            <a:xfrm>
              <a:off x="4412304" y="2495347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75</a:t>
              </a:r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F7BF3C00-BB85-F24F-98B6-82643142D173}"/>
                </a:ext>
              </a:extLst>
            </p:cNvPr>
            <p:cNvSpPr txBox="1"/>
            <p:nvPr/>
          </p:nvSpPr>
          <p:spPr>
            <a:xfrm>
              <a:off x="4412304" y="2920176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50</a:t>
              </a: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2CD6A7E5-981D-874D-8ED7-1A8F711C134B}"/>
                </a:ext>
              </a:extLst>
            </p:cNvPr>
            <p:cNvSpPr txBox="1"/>
            <p:nvPr/>
          </p:nvSpPr>
          <p:spPr>
            <a:xfrm>
              <a:off x="4412304" y="3357047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25</a:t>
              </a: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F88C3D72-A0AF-734E-A446-F1C659AAE9A2}"/>
                </a:ext>
              </a:extLst>
            </p:cNvPr>
            <p:cNvSpPr txBox="1"/>
            <p:nvPr/>
          </p:nvSpPr>
          <p:spPr>
            <a:xfrm>
              <a:off x="4412304" y="3804646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DF0091C4-E8AF-F643-813A-CA6831925FB0}"/>
                </a:ext>
              </a:extLst>
            </p:cNvPr>
            <p:cNvSpPr txBox="1"/>
            <p:nvPr/>
          </p:nvSpPr>
          <p:spPr>
            <a:xfrm>
              <a:off x="5084875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6</a:t>
              </a: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15955987-18D1-C24F-A4B9-F799B400C52E}"/>
                </a:ext>
              </a:extLst>
            </p:cNvPr>
            <p:cNvSpPr txBox="1"/>
            <p:nvPr/>
          </p:nvSpPr>
          <p:spPr>
            <a:xfrm>
              <a:off x="6389731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24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641BDC0A-DBFA-F747-9661-347F107CA817}"/>
                </a:ext>
              </a:extLst>
            </p:cNvPr>
            <p:cNvSpPr txBox="1"/>
            <p:nvPr/>
          </p:nvSpPr>
          <p:spPr>
            <a:xfrm>
              <a:off x="5960397" y="4038545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18</a:t>
              </a: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89A8FC43-9B0C-184A-86FA-D1B3271DA00D}"/>
                </a:ext>
              </a:extLst>
            </p:cNvPr>
            <p:cNvSpPr txBox="1"/>
            <p:nvPr/>
          </p:nvSpPr>
          <p:spPr>
            <a:xfrm>
              <a:off x="7259104" y="4040678"/>
              <a:ext cx="5168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latin typeface="Arial"/>
                  <a:cs typeface="Arial"/>
                </a:rPr>
                <a:t>36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793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29602</TotalTime>
  <Words>240</Words>
  <Application>Microsoft Macintosh PowerPoint</Application>
  <PresentationFormat>Custom</PresentationFormat>
  <Paragraphs>134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Portell, Andrew J.</dc:creator>
  <cp:lastModifiedBy>Sehgal, Kartik</cp:lastModifiedBy>
  <cp:revision>494</cp:revision>
  <dcterms:created xsi:type="dcterms:W3CDTF">2019-04-08T17:42:26Z</dcterms:created>
  <dcterms:modified xsi:type="dcterms:W3CDTF">2020-02-12T06:19:28Z</dcterms:modified>
</cp:coreProperties>
</file>