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82" r:id="rId4"/>
    <p:sldId id="288" r:id="rId5"/>
    <p:sldId id="289" r:id="rId6"/>
    <p:sldId id="280" r:id="rId7"/>
    <p:sldId id="268" r:id="rId8"/>
    <p:sldId id="270" r:id="rId9"/>
    <p:sldId id="271" r:id="rId10"/>
    <p:sldId id="28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4B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355D6-77E7-4FF9-BE72-AAE412C8628C}" type="datetimeFigureOut">
              <a:rPr lang="en-CA" smtClean="0"/>
              <a:t>2020-06-16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A93D-D7CC-495C-A0C0-2F7C7D098AF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8607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355D6-77E7-4FF9-BE72-AAE412C8628C}" type="datetimeFigureOut">
              <a:rPr lang="en-CA" smtClean="0"/>
              <a:t>2020-06-16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A93D-D7CC-495C-A0C0-2F7C7D098AF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4743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355D6-77E7-4FF9-BE72-AAE412C8628C}" type="datetimeFigureOut">
              <a:rPr lang="en-CA" smtClean="0"/>
              <a:t>2020-06-16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A93D-D7CC-495C-A0C0-2F7C7D098AF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1491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355D6-77E7-4FF9-BE72-AAE412C8628C}" type="datetimeFigureOut">
              <a:rPr lang="en-CA" smtClean="0"/>
              <a:t>2020-06-16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A93D-D7CC-495C-A0C0-2F7C7D098AF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287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355D6-77E7-4FF9-BE72-AAE412C8628C}" type="datetimeFigureOut">
              <a:rPr lang="en-CA" smtClean="0"/>
              <a:t>2020-06-16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A93D-D7CC-495C-A0C0-2F7C7D098AF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9778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355D6-77E7-4FF9-BE72-AAE412C8628C}" type="datetimeFigureOut">
              <a:rPr lang="en-CA" smtClean="0"/>
              <a:t>2020-06-16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A93D-D7CC-495C-A0C0-2F7C7D098AF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8944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355D6-77E7-4FF9-BE72-AAE412C8628C}" type="datetimeFigureOut">
              <a:rPr lang="en-CA" smtClean="0"/>
              <a:t>2020-06-16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A93D-D7CC-495C-A0C0-2F7C7D098AF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6104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355D6-77E7-4FF9-BE72-AAE412C8628C}" type="datetimeFigureOut">
              <a:rPr lang="en-CA" smtClean="0"/>
              <a:t>2020-06-16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A93D-D7CC-495C-A0C0-2F7C7D098AF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5919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355D6-77E7-4FF9-BE72-AAE412C8628C}" type="datetimeFigureOut">
              <a:rPr lang="en-CA" smtClean="0"/>
              <a:t>2020-06-16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A93D-D7CC-495C-A0C0-2F7C7D098AF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3680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355D6-77E7-4FF9-BE72-AAE412C8628C}" type="datetimeFigureOut">
              <a:rPr lang="en-CA" smtClean="0"/>
              <a:t>2020-06-16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A93D-D7CC-495C-A0C0-2F7C7D098AF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8221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355D6-77E7-4FF9-BE72-AAE412C8628C}" type="datetimeFigureOut">
              <a:rPr lang="en-CA" smtClean="0"/>
              <a:t>2020-06-16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A93D-D7CC-495C-A0C0-2F7C7D098AF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1227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355D6-77E7-4FF9-BE72-AAE412C8628C}" type="datetimeFigureOut">
              <a:rPr lang="en-CA" smtClean="0"/>
              <a:t>2020-06-16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4A93D-D7CC-495C-A0C0-2F7C7D098AF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577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249808" y="82340"/>
            <a:ext cx="7469120" cy="6775660"/>
            <a:chOff x="1006553" y="0"/>
            <a:chExt cx="7469120" cy="677566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t="8168"/>
            <a:stretch/>
          </p:blipFill>
          <p:spPr>
            <a:xfrm>
              <a:off x="1015072" y="3400425"/>
              <a:ext cx="4172241" cy="336232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t="7273"/>
            <a:stretch/>
          </p:blipFill>
          <p:spPr>
            <a:xfrm>
              <a:off x="1015072" y="93373"/>
              <a:ext cx="4171950" cy="3400425"/>
            </a:xfrm>
            <a:prstGeom prst="rect">
              <a:avLst/>
            </a:prstGeom>
          </p:spPr>
        </p:pic>
        <p:sp>
          <p:nvSpPr>
            <p:cNvPr id="6" name="TextBox 2"/>
            <p:cNvSpPr txBox="1"/>
            <p:nvPr/>
          </p:nvSpPr>
          <p:spPr>
            <a:xfrm>
              <a:off x="4407627" y="2684439"/>
              <a:ext cx="5196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CSF</a:t>
              </a:r>
              <a:endParaRPr lang="en-CA" dirty="0"/>
            </a:p>
          </p:txBody>
        </p:sp>
        <p:sp>
          <p:nvSpPr>
            <p:cNvPr id="7" name="TextBox 9"/>
            <p:cNvSpPr txBox="1"/>
            <p:nvPr/>
          </p:nvSpPr>
          <p:spPr>
            <a:xfrm>
              <a:off x="4303432" y="5989614"/>
              <a:ext cx="7280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Blood</a:t>
              </a:r>
              <a:endParaRPr lang="en-CA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07375" y="0"/>
              <a:ext cx="3416526" cy="341652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19098" y="3249827"/>
              <a:ext cx="3413706" cy="3413706"/>
            </a:xfrm>
            <a:prstGeom prst="rect">
              <a:avLst/>
            </a:prstGeom>
          </p:spPr>
        </p:pic>
        <p:sp>
          <p:nvSpPr>
            <p:cNvPr id="12" name="TextBox 8"/>
            <p:cNvSpPr txBox="1"/>
            <p:nvPr/>
          </p:nvSpPr>
          <p:spPr>
            <a:xfrm>
              <a:off x="7800182" y="2684439"/>
              <a:ext cx="5196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CSF</a:t>
              </a:r>
              <a:endParaRPr lang="en-CA" dirty="0"/>
            </a:p>
          </p:txBody>
        </p:sp>
        <p:sp>
          <p:nvSpPr>
            <p:cNvPr id="13" name="TextBox 9"/>
            <p:cNvSpPr txBox="1"/>
            <p:nvPr/>
          </p:nvSpPr>
          <p:spPr>
            <a:xfrm>
              <a:off x="7747589" y="5804948"/>
              <a:ext cx="7280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Blood</a:t>
              </a:r>
              <a:endParaRPr lang="en-CA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446432" y="3145534"/>
              <a:ext cx="123303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CA" sz="1600" dirty="0" smtClean="0"/>
                <a:t>PC 1 (13.2%)</a:t>
              </a:r>
              <a:endParaRPr lang="en-CA" sz="1600" dirty="0"/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567543" y="1372385"/>
              <a:ext cx="123303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CA" sz="1600" dirty="0" smtClean="0"/>
                <a:t>PC 2 (10.3%)</a:t>
              </a:r>
              <a:endParaRPr lang="en-CA" sz="16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76304" y="6425890"/>
              <a:ext cx="123303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CA" sz="1600" dirty="0" smtClean="0"/>
                <a:t>PC 1 (22.0%)</a:t>
              </a:r>
              <a:endParaRPr lang="en-CA" sz="1600" dirty="0"/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611412" y="4690841"/>
              <a:ext cx="1128835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CA" sz="1600" dirty="0" smtClean="0"/>
                <a:t>PC 2 (8.7%)</a:t>
              </a:r>
              <a:endParaRPr lang="en-CA" sz="16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273454" y="3169735"/>
              <a:ext cx="120706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CA" sz="1600" dirty="0" smtClean="0"/>
                <a:t>LV 1 (13.4%)</a:t>
              </a:r>
              <a:endParaRPr lang="en-CA" sz="1600" dirty="0"/>
            </a:p>
          </p:txBody>
        </p:sp>
        <p:sp>
          <p:nvSpPr>
            <p:cNvPr id="19" name="TextBox 18"/>
            <p:cNvSpPr txBox="1"/>
            <p:nvPr/>
          </p:nvSpPr>
          <p:spPr>
            <a:xfrm rot="16200000">
              <a:off x="4568768" y="1491250"/>
              <a:ext cx="1040349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CA" sz="1600" dirty="0" smtClean="0"/>
                <a:t>LV 2 9.7%)</a:t>
              </a:r>
              <a:endParaRPr lang="en-CA" sz="16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333052" y="6437106"/>
              <a:ext cx="110286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CA" sz="1600" dirty="0" smtClean="0"/>
                <a:t>LV 1 (8.4%)</a:t>
              </a:r>
              <a:endParaRPr lang="en-CA" sz="1600" dirty="0"/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4632560" y="4720521"/>
              <a:ext cx="99386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CA" sz="1600" dirty="0" smtClean="0"/>
                <a:t>LV 14.7%)</a:t>
              </a:r>
              <a:endParaRPr lang="en-CA" sz="16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402369" y="201987"/>
              <a:ext cx="89639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CA" sz="1600" dirty="0" smtClean="0"/>
                <a:t>Control</a:t>
              </a:r>
            </a:p>
            <a:p>
              <a:r>
                <a:rPr lang="en-CA" sz="1600" dirty="0" smtClean="0"/>
                <a:t>Delirium</a:t>
              </a:r>
              <a:endParaRPr lang="en-CA" sz="16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133850" y="3508289"/>
              <a:ext cx="873525" cy="4922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471493" y="201987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b="1" dirty="0" smtClean="0"/>
                <a:t>A</a:t>
              </a:r>
              <a:endParaRPr lang="en-CA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63796" y="22085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b="1" dirty="0" smtClean="0"/>
                <a:t>C</a:t>
              </a:r>
              <a:endParaRPr lang="en-CA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93231" y="3420059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b="1" dirty="0" smtClean="0"/>
                <a:t>B</a:t>
              </a:r>
              <a:endParaRPr lang="en-CA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485534" y="3438928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b="1" dirty="0" smtClean="0"/>
                <a:t>D</a:t>
              </a:r>
              <a:endParaRPr lang="en-CA" b="1" dirty="0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7630510" y="5020070"/>
            <a:ext cx="4561490" cy="164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sz="11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Supplementary Figure 1. Samples separation by preoperative metabolic profiles in control and post-operative delirium groups with unsupervised PCA analysis in CSF (A) and Blood (B) as well as supervised PLS-DA analysis in CSF (C) and blood (D</a:t>
            </a:r>
            <a:r>
              <a:rPr lang="en-CA" sz="11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CA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CA" sz="11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E) and (F) </a:t>
            </a:r>
            <a:r>
              <a:rPr lang="en-CA" sz="11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PCA </a:t>
            </a:r>
            <a:r>
              <a:rPr lang="en-CA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samples from blood and CSF for all patients and divided by gender. Performed using </a:t>
            </a:r>
            <a:r>
              <a:rPr lang="en-CA" sz="1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Matlab</a:t>
            </a:r>
            <a:r>
              <a:rPr lang="en-CA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following sample scaling. Separation </a:t>
            </a:r>
            <a:r>
              <a:rPr lang="en-CA" sz="11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delirium-prone and controls patients is more significate in PC1 when analyzing separately for male and female patients. </a:t>
            </a:r>
            <a:endParaRPr lang="en-CA" sz="11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6699" y="0"/>
            <a:ext cx="3904423" cy="49881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88621" y="22024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E</a:t>
            </a:r>
            <a:endParaRPr lang="en-CA" dirty="0"/>
          </a:p>
        </p:txBody>
      </p:sp>
      <p:sp>
        <p:nvSpPr>
          <p:cNvPr id="30" name="TextBox 29"/>
          <p:cNvSpPr txBox="1"/>
          <p:nvPr/>
        </p:nvSpPr>
        <p:spPr>
          <a:xfrm>
            <a:off x="7641021" y="2365831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F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30877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5" y="1676723"/>
            <a:ext cx="3143250" cy="314325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3"/>
          <a:srcRect r="41036"/>
          <a:stretch/>
        </p:blipFill>
        <p:spPr>
          <a:xfrm>
            <a:off x="5187964" y="3656798"/>
            <a:ext cx="6138358" cy="184207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/>
          <a:srcRect l="847" r="41143" b="28334"/>
          <a:stretch/>
        </p:blipFill>
        <p:spPr>
          <a:xfrm>
            <a:off x="4974169" y="499954"/>
            <a:ext cx="6341732" cy="1379349"/>
          </a:xfrm>
          <a:prstGeom prst="rect">
            <a:avLst/>
          </a:prstGeom>
        </p:spPr>
      </p:pic>
      <p:cxnSp>
        <p:nvCxnSpPr>
          <p:cNvPr id="62" name="Straight Arrow Connector 61"/>
          <p:cNvCxnSpPr/>
          <p:nvPr/>
        </p:nvCxnSpPr>
        <p:spPr>
          <a:xfrm>
            <a:off x="1828800" y="2371241"/>
            <a:ext cx="3192651" cy="282069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1487837" y="1673818"/>
            <a:ext cx="2231756" cy="4494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444819" y="4383794"/>
            <a:ext cx="18184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6M0J</a:t>
            </a:r>
            <a:endParaRPr lang="en-CA" dirty="0"/>
          </a:p>
          <a:p>
            <a:r>
              <a:rPr lang="en-CA" dirty="0" smtClean="0"/>
              <a:t>Similarity:42</a:t>
            </a:r>
            <a:r>
              <a:rPr lang="en-CA" dirty="0"/>
              <a:t>%</a:t>
            </a:r>
          </a:p>
          <a:p>
            <a:r>
              <a:rPr lang="en-CA" dirty="0" smtClean="0"/>
              <a:t>1GOS</a:t>
            </a:r>
            <a:endParaRPr lang="en-CA" dirty="0"/>
          </a:p>
          <a:p>
            <a:r>
              <a:rPr lang="en-CA" dirty="0" smtClean="0"/>
              <a:t>Similarity:51%</a:t>
            </a:r>
          </a:p>
          <a:p>
            <a:r>
              <a:rPr lang="en-CA" dirty="0" smtClean="0"/>
              <a:t>P-value:6.67e-01</a:t>
            </a:r>
            <a:endParaRPr lang="en-CA" dirty="0"/>
          </a:p>
        </p:txBody>
      </p:sp>
      <p:sp>
        <p:nvSpPr>
          <p:cNvPr id="71" name="Rectangle 70"/>
          <p:cNvSpPr/>
          <p:nvPr/>
        </p:nvSpPr>
        <p:spPr>
          <a:xfrm>
            <a:off x="3308355" y="576913"/>
            <a:ext cx="48266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Section 1</a:t>
            </a:r>
          </a:p>
          <a:p>
            <a:r>
              <a:rPr lang="en-CA" dirty="0" smtClean="0"/>
              <a:t>6M0J</a:t>
            </a:r>
            <a:endParaRPr lang="en-CA" dirty="0"/>
          </a:p>
          <a:p>
            <a:r>
              <a:rPr lang="en-CA" dirty="0" smtClean="0"/>
              <a:t>Similarity:100%</a:t>
            </a:r>
            <a:endParaRPr lang="en-CA" dirty="0"/>
          </a:p>
          <a:p>
            <a:r>
              <a:rPr lang="en-CA" dirty="0" smtClean="0"/>
              <a:t>1GOS</a:t>
            </a:r>
            <a:endParaRPr lang="en-CA" dirty="0"/>
          </a:p>
          <a:p>
            <a:r>
              <a:rPr lang="en-CA" dirty="0" smtClean="0"/>
              <a:t>Similarity:100%</a:t>
            </a:r>
          </a:p>
          <a:p>
            <a:r>
              <a:rPr lang="en-CA" dirty="0" smtClean="0"/>
              <a:t>P-value:1.67e-02</a:t>
            </a:r>
            <a:endParaRPr lang="en-CA" dirty="0"/>
          </a:p>
        </p:txBody>
      </p:sp>
      <p:sp>
        <p:nvSpPr>
          <p:cNvPr id="72" name="Rectangle 71"/>
          <p:cNvSpPr/>
          <p:nvPr/>
        </p:nvSpPr>
        <p:spPr>
          <a:xfrm>
            <a:off x="3467436" y="4437148"/>
            <a:ext cx="24099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Section 2</a:t>
            </a:r>
          </a:p>
          <a:p>
            <a:r>
              <a:rPr lang="en-CA" dirty="0" smtClean="0"/>
              <a:t>6M0J</a:t>
            </a:r>
            <a:endParaRPr lang="en-CA" dirty="0"/>
          </a:p>
          <a:p>
            <a:r>
              <a:rPr lang="en-CA" dirty="0" smtClean="0"/>
              <a:t>Similarity:74%</a:t>
            </a:r>
            <a:endParaRPr lang="en-CA" dirty="0"/>
          </a:p>
          <a:p>
            <a:r>
              <a:rPr lang="en-CA" dirty="0" smtClean="0"/>
              <a:t>1GOS</a:t>
            </a:r>
            <a:endParaRPr lang="en-CA" dirty="0"/>
          </a:p>
          <a:p>
            <a:r>
              <a:rPr lang="en-CA" dirty="0" smtClean="0"/>
              <a:t>Similarity:100%</a:t>
            </a:r>
          </a:p>
          <a:p>
            <a:r>
              <a:rPr lang="en-CA" dirty="0" smtClean="0"/>
              <a:t>P-value:5.01e-01</a:t>
            </a:r>
            <a:endParaRPr lang="en-CA" dirty="0"/>
          </a:p>
        </p:txBody>
      </p:sp>
      <p:sp>
        <p:nvSpPr>
          <p:cNvPr id="22" name="Rectangle 21"/>
          <p:cNvSpPr/>
          <p:nvPr/>
        </p:nvSpPr>
        <p:spPr>
          <a:xfrm>
            <a:off x="395030" y="6248077"/>
            <a:ext cx="10301266" cy="481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sz="11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Supplementary Figure 10.  Comparison betwee</a:t>
            </a:r>
            <a:r>
              <a:rPr lang="en-CA" sz="11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X-ray structure off MOAO (PDB: 1GOS) and ACE2-Spike protein (PDB: 6M0J) for overall protein structures as well as binding region for ACE2 and corresponding section of MAOB</a:t>
            </a:r>
            <a:endParaRPr lang="en-CA" sz="11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2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733" y="1077309"/>
            <a:ext cx="12337774" cy="25710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6200000">
            <a:off x="5475787" y="-5171233"/>
            <a:ext cx="1562637" cy="118697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ts val="850"/>
              </a:lnSpc>
            </a:pPr>
            <a:r>
              <a:rPr lang="en-CA" sz="1050" b="1" u="sng" dirty="0"/>
              <a:t>C0</a:t>
            </a:r>
          </a:p>
          <a:p>
            <a:pPr>
              <a:lnSpc>
                <a:spcPts val="850"/>
              </a:lnSpc>
            </a:pPr>
            <a:r>
              <a:rPr lang="en-CA" sz="1050" dirty="0"/>
              <a:t>C10</a:t>
            </a:r>
          </a:p>
          <a:p>
            <a:pPr>
              <a:lnSpc>
                <a:spcPts val="850"/>
              </a:lnSpc>
            </a:pPr>
            <a:r>
              <a:rPr lang="en-CA" sz="1050" b="1" dirty="0"/>
              <a:t>C10-1</a:t>
            </a:r>
          </a:p>
          <a:p>
            <a:pPr>
              <a:lnSpc>
                <a:spcPts val="850"/>
              </a:lnSpc>
            </a:pPr>
            <a:r>
              <a:rPr lang="en-CA" sz="1050" dirty="0"/>
              <a:t>C10-2</a:t>
            </a:r>
          </a:p>
          <a:p>
            <a:pPr>
              <a:lnSpc>
                <a:spcPts val="850"/>
              </a:lnSpc>
            </a:pPr>
            <a:r>
              <a:rPr lang="en-CA" sz="1050" dirty="0"/>
              <a:t>C12</a:t>
            </a:r>
          </a:p>
          <a:p>
            <a:pPr>
              <a:lnSpc>
                <a:spcPts val="850"/>
              </a:lnSpc>
            </a:pPr>
            <a:r>
              <a:rPr lang="en-CA" sz="1050" b="1" dirty="0"/>
              <a:t>C12-DC</a:t>
            </a:r>
          </a:p>
          <a:p>
            <a:pPr>
              <a:lnSpc>
                <a:spcPts val="850"/>
              </a:lnSpc>
            </a:pPr>
            <a:r>
              <a:rPr lang="en-CA" sz="1050" dirty="0"/>
              <a:t>C12-1</a:t>
            </a:r>
          </a:p>
          <a:p>
            <a:pPr>
              <a:lnSpc>
                <a:spcPts val="850"/>
              </a:lnSpc>
            </a:pPr>
            <a:r>
              <a:rPr lang="en-CA" sz="1050" dirty="0"/>
              <a:t>C14</a:t>
            </a:r>
          </a:p>
          <a:p>
            <a:pPr>
              <a:lnSpc>
                <a:spcPts val="850"/>
              </a:lnSpc>
            </a:pPr>
            <a:r>
              <a:rPr lang="en-CA" sz="1050" dirty="0"/>
              <a:t>C14-1-OH</a:t>
            </a:r>
          </a:p>
          <a:p>
            <a:pPr>
              <a:lnSpc>
                <a:spcPts val="850"/>
              </a:lnSpc>
            </a:pPr>
            <a:r>
              <a:rPr lang="en-CA" sz="1050" b="1" u="sng" dirty="0" smtClean="0"/>
              <a:t>C14-2</a:t>
            </a:r>
            <a:endParaRPr lang="en-CA" sz="1050" b="1" u="sng" dirty="0"/>
          </a:p>
          <a:p>
            <a:pPr>
              <a:lnSpc>
                <a:spcPts val="850"/>
              </a:lnSpc>
            </a:pPr>
            <a:r>
              <a:rPr lang="en-CA" sz="1050" b="1" dirty="0" smtClean="0"/>
              <a:t>C14-2-OH</a:t>
            </a:r>
            <a:endParaRPr lang="en-CA" sz="1050" b="1" dirty="0"/>
          </a:p>
          <a:p>
            <a:pPr>
              <a:lnSpc>
                <a:spcPts val="850"/>
              </a:lnSpc>
            </a:pPr>
            <a:r>
              <a:rPr lang="en-CA" sz="1050" dirty="0"/>
              <a:t>C16-1-OH</a:t>
            </a:r>
          </a:p>
          <a:p>
            <a:pPr>
              <a:lnSpc>
                <a:spcPts val="850"/>
              </a:lnSpc>
            </a:pPr>
            <a:r>
              <a:rPr lang="en-CA" sz="1050" dirty="0"/>
              <a:t>C16-2</a:t>
            </a:r>
          </a:p>
          <a:p>
            <a:pPr>
              <a:lnSpc>
                <a:spcPts val="850"/>
              </a:lnSpc>
            </a:pPr>
            <a:r>
              <a:rPr lang="en-CA" sz="1050" b="1" dirty="0"/>
              <a:t>C16-2-OH</a:t>
            </a:r>
          </a:p>
          <a:p>
            <a:pPr>
              <a:lnSpc>
                <a:spcPts val="850"/>
              </a:lnSpc>
            </a:pPr>
            <a:r>
              <a:rPr lang="en-CA" sz="1050" b="1" dirty="0"/>
              <a:t>C18-2</a:t>
            </a:r>
          </a:p>
          <a:p>
            <a:pPr>
              <a:lnSpc>
                <a:spcPts val="850"/>
              </a:lnSpc>
            </a:pPr>
            <a:r>
              <a:rPr lang="en-CA" sz="1050" b="1" u="sng" dirty="0"/>
              <a:t>C2</a:t>
            </a:r>
          </a:p>
          <a:p>
            <a:pPr>
              <a:lnSpc>
                <a:spcPts val="850"/>
              </a:lnSpc>
            </a:pPr>
            <a:r>
              <a:rPr lang="en-CA" sz="1050" dirty="0"/>
              <a:t>C3</a:t>
            </a:r>
          </a:p>
          <a:p>
            <a:pPr>
              <a:lnSpc>
                <a:spcPts val="850"/>
              </a:lnSpc>
            </a:pPr>
            <a:r>
              <a:rPr lang="en-CA" sz="1050" dirty="0"/>
              <a:t>C3-DC_(C4-OH)</a:t>
            </a:r>
          </a:p>
          <a:p>
            <a:pPr>
              <a:lnSpc>
                <a:spcPts val="850"/>
              </a:lnSpc>
            </a:pPr>
            <a:r>
              <a:rPr lang="en-CA" sz="1050" dirty="0"/>
              <a:t>C4</a:t>
            </a:r>
          </a:p>
          <a:p>
            <a:pPr>
              <a:lnSpc>
                <a:spcPts val="850"/>
              </a:lnSpc>
            </a:pPr>
            <a:r>
              <a:rPr lang="en-CA" sz="1050" b="1" dirty="0"/>
              <a:t>C6_(C4-1-DC)</a:t>
            </a:r>
          </a:p>
          <a:p>
            <a:pPr>
              <a:lnSpc>
                <a:spcPts val="850"/>
              </a:lnSpc>
            </a:pPr>
            <a:r>
              <a:rPr lang="en-CA" sz="1050" dirty="0"/>
              <a:t>C5</a:t>
            </a:r>
          </a:p>
          <a:p>
            <a:pPr>
              <a:lnSpc>
                <a:spcPts val="850"/>
              </a:lnSpc>
            </a:pPr>
            <a:r>
              <a:rPr lang="en-CA" sz="1050" dirty="0"/>
              <a:t>C5-M-DC</a:t>
            </a:r>
          </a:p>
          <a:p>
            <a:pPr>
              <a:lnSpc>
                <a:spcPts val="850"/>
              </a:lnSpc>
            </a:pPr>
            <a:r>
              <a:rPr lang="en-CA" sz="1050" b="1" dirty="0"/>
              <a:t>C5-OH_(C3-DC-M)</a:t>
            </a:r>
          </a:p>
          <a:p>
            <a:pPr>
              <a:lnSpc>
                <a:spcPts val="850"/>
              </a:lnSpc>
            </a:pPr>
            <a:r>
              <a:rPr lang="en-CA" sz="1050" dirty="0"/>
              <a:t>C5-DC_(C6-OH)</a:t>
            </a:r>
          </a:p>
          <a:p>
            <a:pPr>
              <a:lnSpc>
                <a:spcPts val="850"/>
              </a:lnSpc>
            </a:pPr>
            <a:r>
              <a:rPr lang="en-CA" sz="1050" dirty="0"/>
              <a:t>C7-DC</a:t>
            </a:r>
          </a:p>
          <a:p>
            <a:pPr>
              <a:lnSpc>
                <a:spcPts val="850"/>
              </a:lnSpc>
            </a:pPr>
            <a:r>
              <a:rPr lang="en-CA" sz="1050" dirty="0"/>
              <a:t>C8</a:t>
            </a:r>
          </a:p>
          <a:p>
            <a:pPr>
              <a:lnSpc>
                <a:spcPts val="850"/>
              </a:lnSpc>
            </a:pPr>
            <a:r>
              <a:rPr lang="en-CA" sz="1050" b="1" u="sng" dirty="0" err="1"/>
              <a:t>Ala</a:t>
            </a:r>
            <a:endParaRPr lang="en-CA" sz="1050" b="1" u="sng" dirty="0"/>
          </a:p>
          <a:p>
            <a:pPr>
              <a:lnSpc>
                <a:spcPts val="850"/>
              </a:lnSpc>
            </a:pPr>
            <a:r>
              <a:rPr lang="en-CA" sz="1050" dirty="0" err="1"/>
              <a:t>Arg</a:t>
            </a:r>
            <a:endParaRPr lang="en-CA" sz="1050" dirty="0"/>
          </a:p>
          <a:p>
            <a:pPr>
              <a:lnSpc>
                <a:spcPts val="850"/>
              </a:lnSpc>
            </a:pPr>
            <a:r>
              <a:rPr lang="en-CA" sz="1050" dirty="0" err="1"/>
              <a:t>Asn</a:t>
            </a:r>
            <a:endParaRPr lang="en-CA" sz="1050" dirty="0"/>
          </a:p>
          <a:p>
            <a:pPr>
              <a:lnSpc>
                <a:spcPts val="850"/>
              </a:lnSpc>
            </a:pPr>
            <a:r>
              <a:rPr lang="en-CA" sz="1050" dirty="0"/>
              <a:t>Asp</a:t>
            </a:r>
          </a:p>
          <a:p>
            <a:pPr>
              <a:lnSpc>
                <a:spcPts val="850"/>
              </a:lnSpc>
            </a:pPr>
            <a:r>
              <a:rPr lang="en-CA" sz="1050" dirty="0" err="1"/>
              <a:t>Cit</a:t>
            </a:r>
            <a:endParaRPr lang="en-CA" sz="1050" dirty="0"/>
          </a:p>
          <a:p>
            <a:pPr>
              <a:lnSpc>
                <a:spcPts val="850"/>
              </a:lnSpc>
            </a:pPr>
            <a:r>
              <a:rPr lang="en-CA" sz="1050" b="1" dirty="0" err="1"/>
              <a:t>Gln</a:t>
            </a:r>
            <a:endParaRPr lang="en-CA" sz="1050" b="1" dirty="0"/>
          </a:p>
          <a:p>
            <a:pPr>
              <a:lnSpc>
                <a:spcPts val="850"/>
              </a:lnSpc>
            </a:pPr>
            <a:r>
              <a:rPr lang="en-CA" sz="1050" dirty="0" err="1"/>
              <a:t>Glu</a:t>
            </a:r>
            <a:endParaRPr lang="en-CA" sz="1050" dirty="0"/>
          </a:p>
          <a:p>
            <a:pPr>
              <a:lnSpc>
                <a:spcPts val="850"/>
              </a:lnSpc>
            </a:pPr>
            <a:r>
              <a:rPr lang="en-CA" sz="1050" dirty="0" err="1"/>
              <a:t>Gly</a:t>
            </a:r>
            <a:endParaRPr lang="en-CA" sz="1050" dirty="0"/>
          </a:p>
          <a:p>
            <a:pPr>
              <a:lnSpc>
                <a:spcPts val="850"/>
              </a:lnSpc>
            </a:pPr>
            <a:r>
              <a:rPr lang="en-CA" sz="1050" b="1" dirty="0"/>
              <a:t>His</a:t>
            </a:r>
          </a:p>
          <a:p>
            <a:pPr>
              <a:lnSpc>
                <a:spcPts val="850"/>
              </a:lnSpc>
            </a:pPr>
            <a:r>
              <a:rPr lang="en-CA" sz="1050" dirty="0"/>
              <a:t>Ile</a:t>
            </a:r>
          </a:p>
          <a:p>
            <a:pPr>
              <a:lnSpc>
                <a:spcPts val="850"/>
              </a:lnSpc>
            </a:pPr>
            <a:r>
              <a:rPr lang="en-CA" sz="1050" dirty="0" err="1"/>
              <a:t>Leu</a:t>
            </a:r>
            <a:endParaRPr lang="en-CA" sz="1050" dirty="0"/>
          </a:p>
          <a:p>
            <a:pPr>
              <a:lnSpc>
                <a:spcPts val="850"/>
              </a:lnSpc>
            </a:pPr>
            <a:r>
              <a:rPr lang="en-CA" sz="1050" dirty="0"/>
              <a:t>Lys</a:t>
            </a:r>
          </a:p>
          <a:p>
            <a:pPr>
              <a:lnSpc>
                <a:spcPts val="850"/>
              </a:lnSpc>
            </a:pPr>
            <a:r>
              <a:rPr lang="en-CA" sz="1050" dirty="0"/>
              <a:t>Met</a:t>
            </a:r>
          </a:p>
          <a:p>
            <a:pPr>
              <a:lnSpc>
                <a:spcPts val="850"/>
              </a:lnSpc>
            </a:pPr>
            <a:r>
              <a:rPr lang="en-CA" sz="1050" b="1" u="sng" dirty="0" err="1"/>
              <a:t>Orn</a:t>
            </a:r>
            <a:endParaRPr lang="en-CA" sz="1050" b="1" u="sng" dirty="0"/>
          </a:p>
          <a:p>
            <a:pPr>
              <a:lnSpc>
                <a:spcPts val="850"/>
              </a:lnSpc>
            </a:pPr>
            <a:r>
              <a:rPr lang="en-CA" sz="1050" dirty="0" err="1"/>
              <a:t>Phe</a:t>
            </a:r>
            <a:endParaRPr lang="en-CA" sz="1050" dirty="0"/>
          </a:p>
          <a:p>
            <a:pPr>
              <a:lnSpc>
                <a:spcPts val="850"/>
              </a:lnSpc>
            </a:pPr>
            <a:r>
              <a:rPr lang="en-CA" sz="1050" dirty="0"/>
              <a:t>Pro</a:t>
            </a:r>
          </a:p>
          <a:p>
            <a:pPr>
              <a:lnSpc>
                <a:spcPts val="850"/>
              </a:lnSpc>
            </a:pPr>
            <a:r>
              <a:rPr lang="en-CA" sz="1050" b="1" dirty="0" err="1"/>
              <a:t>Ser</a:t>
            </a:r>
            <a:endParaRPr lang="en-CA" sz="1050" b="1" dirty="0"/>
          </a:p>
          <a:p>
            <a:pPr>
              <a:lnSpc>
                <a:spcPts val="850"/>
              </a:lnSpc>
            </a:pPr>
            <a:r>
              <a:rPr lang="en-CA" sz="1050" b="1" u="sng" dirty="0" err="1"/>
              <a:t>Thr</a:t>
            </a:r>
            <a:endParaRPr lang="en-CA" sz="1050" b="1" u="sng" dirty="0"/>
          </a:p>
          <a:p>
            <a:pPr>
              <a:lnSpc>
                <a:spcPts val="850"/>
              </a:lnSpc>
            </a:pPr>
            <a:r>
              <a:rPr lang="en-CA" sz="1050" dirty="0" err="1"/>
              <a:t>Trp</a:t>
            </a:r>
            <a:endParaRPr lang="en-CA" sz="1050" dirty="0"/>
          </a:p>
          <a:p>
            <a:pPr>
              <a:lnSpc>
                <a:spcPts val="850"/>
              </a:lnSpc>
            </a:pPr>
            <a:r>
              <a:rPr lang="en-CA" sz="1050" b="1" dirty="0"/>
              <a:t>Tyr</a:t>
            </a:r>
          </a:p>
          <a:p>
            <a:pPr>
              <a:lnSpc>
                <a:spcPts val="850"/>
              </a:lnSpc>
            </a:pPr>
            <a:r>
              <a:rPr lang="en-CA" sz="1050" b="1" dirty="0"/>
              <a:t>Val</a:t>
            </a:r>
          </a:p>
          <a:p>
            <a:pPr>
              <a:lnSpc>
                <a:spcPts val="850"/>
              </a:lnSpc>
            </a:pPr>
            <a:r>
              <a:rPr lang="en-CA" sz="1050" dirty="0"/>
              <a:t>ADMA</a:t>
            </a:r>
          </a:p>
          <a:p>
            <a:pPr>
              <a:lnSpc>
                <a:spcPts val="850"/>
              </a:lnSpc>
            </a:pPr>
            <a:r>
              <a:rPr lang="en-CA" sz="1050" dirty="0"/>
              <a:t>Creatinine</a:t>
            </a:r>
          </a:p>
          <a:p>
            <a:pPr>
              <a:lnSpc>
                <a:spcPts val="850"/>
              </a:lnSpc>
            </a:pPr>
            <a:r>
              <a:rPr lang="en-CA" sz="1050" b="1" dirty="0" err="1"/>
              <a:t>Kynurenine</a:t>
            </a:r>
            <a:endParaRPr lang="en-CA" sz="1050" b="1" dirty="0"/>
          </a:p>
          <a:p>
            <a:pPr>
              <a:lnSpc>
                <a:spcPts val="850"/>
              </a:lnSpc>
            </a:pPr>
            <a:r>
              <a:rPr lang="en-CA" sz="1050" dirty="0"/>
              <a:t>Met-SO</a:t>
            </a:r>
          </a:p>
          <a:p>
            <a:pPr>
              <a:lnSpc>
                <a:spcPts val="850"/>
              </a:lnSpc>
            </a:pPr>
            <a:r>
              <a:rPr lang="en-CA" sz="1050" dirty="0"/>
              <a:t>PEA</a:t>
            </a:r>
          </a:p>
          <a:p>
            <a:pPr>
              <a:lnSpc>
                <a:spcPts val="850"/>
              </a:lnSpc>
            </a:pPr>
            <a:r>
              <a:rPr lang="en-CA" sz="1050" b="1" dirty="0" err="1" smtClean="0"/>
              <a:t>Putrescine</a:t>
            </a:r>
            <a:endParaRPr lang="en-CA" sz="1050" b="1" dirty="0" smtClean="0"/>
          </a:p>
          <a:p>
            <a:pPr>
              <a:lnSpc>
                <a:spcPts val="850"/>
              </a:lnSpc>
            </a:pPr>
            <a:r>
              <a:rPr lang="en-CA" sz="1050" b="1" dirty="0" err="1" smtClean="0"/>
              <a:t>Spermidine</a:t>
            </a:r>
            <a:endParaRPr lang="en-CA" sz="1050" b="1" dirty="0" smtClean="0"/>
          </a:p>
          <a:p>
            <a:pPr>
              <a:lnSpc>
                <a:spcPts val="850"/>
              </a:lnSpc>
            </a:pPr>
            <a:r>
              <a:rPr lang="en-CA" sz="1050" dirty="0" err="1" smtClean="0"/>
              <a:t>Spermine</a:t>
            </a:r>
            <a:endParaRPr lang="en-CA" sz="1050" dirty="0"/>
          </a:p>
          <a:p>
            <a:pPr>
              <a:lnSpc>
                <a:spcPts val="850"/>
              </a:lnSpc>
            </a:pPr>
            <a:r>
              <a:rPr lang="en-CA" sz="1050" b="1" u="sng" dirty="0"/>
              <a:t>t4-OH-Pro</a:t>
            </a:r>
          </a:p>
          <a:p>
            <a:pPr>
              <a:lnSpc>
                <a:spcPts val="850"/>
              </a:lnSpc>
            </a:pPr>
            <a:r>
              <a:rPr lang="en-CA" sz="1050" dirty="0" err="1"/>
              <a:t>Taurine</a:t>
            </a:r>
            <a:endParaRPr lang="en-CA" sz="1050" dirty="0"/>
          </a:p>
          <a:p>
            <a:pPr>
              <a:lnSpc>
                <a:spcPts val="850"/>
              </a:lnSpc>
            </a:pPr>
            <a:r>
              <a:rPr lang="en-CA" sz="1050" dirty="0"/>
              <a:t>SDMA</a:t>
            </a:r>
          </a:p>
          <a:p>
            <a:pPr>
              <a:lnSpc>
                <a:spcPts val="850"/>
              </a:lnSpc>
            </a:pPr>
            <a:r>
              <a:rPr lang="en-CA" sz="1050" b="1" u="sng" dirty="0"/>
              <a:t>lysoPC_a_C14-0</a:t>
            </a:r>
          </a:p>
          <a:p>
            <a:pPr>
              <a:lnSpc>
                <a:spcPts val="850"/>
              </a:lnSpc>
            </a:pPr>
            <a:r>
              <a:rPr lang="en-CA" sz="1050" dirty="0"/>
              <a:t>lysoPC_a_C20-3</a:t>
            </a:r>
          </a:p>
          <a:p>
            <a:pPr>
              <a:lnSpc>
                <a:spcPts val="850"/>
              </a:lnSpc>
            </a:pPr>
            <a:r>
              <a:rPr lang="en-CA" sz="1050" b="1" dirty="0"/>
              <a:t>PC_aa_C24-0</a:t>
            </a:r>
          </a:p>
          <a:p>
            <a:pPr>
              <a:lnSpc>
                <a:spcPts val="850"/>
              </a:lnSpc>
            </a:pPr>
            <a:r>
              <a:rPr lang="en-CA" sz="1050" dirty="0"/>
              <a:t>PC_aa_C26-0</a:t>
            </a:r>
          </a:p>
          <a:p>
            <a:pPr>
              <a:lnSpc>
                <a:spcPts val="850"/>
              </a:lnSpc>
            </a:pPr>
            <a:r>
              <a:rPr lang="en-CA" sz="1050" dirty="0"/>
              <a:t>PC_aa_C30-0</a:t>
            </a:r>
          </a:p>
          <a:p>
            <a:pPr>
              <a:lnSpc>
                <a:spcPts val="850"/>
              </a:lnSpc>
            </a:pPr>
            <a:r>
              <a:rPr lang="en-CA" sz="1050" dirty="0"/>
              <a:t>PC_aa_C32-0</a:t>
            </a:r>
          </a:p>
          <a:p>
            <a:pPr>
              <a:lnSpc>
                <a:spcPts val="850"/>
              </a:lnSpc>
            </a:pPr>
            <a:r>
              <a:rPr lang="en-CA" sz="1050" dirty="0"/>
              <a:t>PC_aa_C32-1</a:t>
            </a:r>
          </a:p>
          <a:p>
            <a:pPr>
              <a:lnSpc>
                <a:spcPts val="850"/>
              </a:lnSpc>
            </a:pPr>
            <a:r>
              <a:rPr lang="en-CA" sz="1050" dirty="0"/>
              <a:t>PC_aa_C34-1</a:t>
            </a:r>
          </a:p>
          <a:p>
            <a:pPr>
              <a:lnSpc>
                <a:spcPts val="850"/>
              </a:lnSpc>
            </a:pPr>
            <a:r>
              <a:rPr lang="en-CA" sz="1050" dirty="0"/>
              <a:t>PC_aa_C34-2</a:t>
            </a:r>
          </a:p>
          <a:p>
            <a:pPr>
              <a:lnSpc>
                <a:spcPts val="850"/>
              </a:lnSpc>
            </a:pPr>
            <a:r>
              <a:rPr lang="en-CA" sz="1050" dirty="0"/>
              <a:t>PC_aa_C36-0</a:t>
            </a:r>
          </a:p>
          <a:p>
            <a:pPr>
              <a:lnSpc>
                <a:spcPts val="850"/>
              </a:lnSpc>
            </a:pPr>
            <a:r>
              <a:rPr lang="en-CA" sz="1050" dirty="0"/>
              <a:t>PC_aa_C36-1</a:t>
            </a:r>
          </a:p>
          <a:p>
            <a:pPr>
              <a:lnSpc>
                <a:spcPts val="850"/>
              </a:lnSpc>
            </a:pPr>
            <a:r>
              <a:rPr lang="en-CA" sz="1050" dirty="0"/>
              <a:t>PC_aa_C36-2</a:t>
            </a:r>
          </a:p>
          <a:p>
            <a:pPr>
              <a:lnSpc>
                <a:spcPts val="850"/>
              </a:lnSpc>
            </a:pPr>
            <a:r>
              <a:rPr lang="en-CA" sz="1050" dirty="0"/>
              <a:t>PC_aa_C36-3</a:t>
            </a:r>
          </a:p>
          <a:p>
            <a:pPr>
              <a:lnSpc>
                <a:spcPts val="850"/>
              </a:lnSpc>
            </a:pPr>
            <a:r>
              <a:rPr lang="en-CA" sz="1050" dirty="0"/>
              <a:t>PC_aa_C36-4</a:t>
            </a:r>
          </a:p>
          <a:p>
            <a:pPr>
              <a:lnSpc>
                <a:spcPts val="850"/>
              </a:lnSpc>
            </a:pPr>
            <a:r>
              <a:rPr lang="en-CA" sz="1050" dirty="0"/>
              <a:t>PC_aa_C38-3</a:t>
            </a:r>
          </a:p>
          <a:p>
            <a:pPr>
              <a:lnSpc>
                <a:spcPts val="850"/>
              </a:lnSpc>
            </a:pPr>
            <a:r>
              <a:rPr lang="en-CA" sz="1050" dirty="0"/>
              <a:t>PC_aa_C38-4</a:t>
            </a:r>
          </a:p>
          <a:p>
            <a:pPr>
              <a:lnSpc>
                <a:spcPts val="850"/>
              </a:lnSpc>
            </a:pPr>
            <a:r>
              <a:rPr lang="en-CA" sz="1050" dirty="0"/>
              <a:t>PC_aa_C38-5</a:t>
            </a:r>
          </a:p>
          <a:p>
            <a:pPr>
              <a:lnSpc>
                <a:spcPts val="850"/>
              </a:lnSpc>
            </a:pPr>
            <a:r>
              <a:rPr lang="en-CA" sz="1050" dirty="0"/>
              <a:t>PC_aa_C38-6</a:t>
            </a:r>
          </a:p>
          <a:p>
            <a:pPr>
              <a:lnSpc>
                <a:spcPts val="850"/>
              </a:lnSpc>
            </a:pPr>
            <a:r>
              <a:rPr lang="en-CA" sz="1050" dirty="0"/>
              <a:t>PC_aa_C40-1</a:t>
            </a:r>
          </a:p>
          <a:p>
            <a:pPr>
              <a:lnSpc>
                <a:spcPts val="850"/>
              </a:lnSpc>
            </a:pPr>
            <a:r>
              <a:rPr lang="en-CA" sz="1050" dirty="0"/>
              <a:t>PC_aa_C40-4</a:t>
            </a:r>
          </a:p>
          <a:p>
            <a:pPr>
              <a:lnSpc>
                <a:spcPts val="850"/>
              </a:lnSpc>
            </a:pPr>
            <a:r>
              <a:rPr lang="en-CA" sz="1050" dirty="0"/>
              <a:t>PC_aa_C40-5</a:t>
            </a:r>
          </a:p>
          <a:p>
            <a:pPr>
              <a:lnSpc>
                <a:spcPts val="850"/>
              </a:lnSpc>
            </a:pPr>
            <a:r>
              <a:rPr lang="en-CA" sz="1050" dirty="0"/>
              <a:t>PC_aa_C40-6</a:t>
            </a:r>
          </a:p>
          <a:p>
            <a:pPr>
              <a:lnSpc>
                <a:spcPts val="850"/>
              </a:lnSpc>
            </a:pPr>
            <a:r>
              <a:rPr lang="en-CA" sz="1050" b="1" dirty="0"/>
              <a:t>PC_aa_C42-6</a:t>
            </a:r>
          </a:p>
          <a:p>
            <a:pPr>
              <a:lnSpc>
                <a:spcPts val="850"/>
              </a:lnSpc>
            </a:pPr>
            <a:r>
              <a:rPr lang="en-CA" sz="1050" dirty="0"/>
              <a:t>PC_ae_C30-0</a:t>
            </a:r>
          </a:p>
          <a:p>
            <a:pPr>
              <a:lnSpc>
                <a:spcPts val="850"/>
              </a:lnSpc>
            </a:pPr>
            <a:r>
              <a:rPr lang="en-CA" sz="1050" dirty="0"/>
              <a:t>PC_ae_C32-1</a:t>
            </a:r>
          </a:p>
          <a:p>
            <a:pPr>
              <a:lnSpc>
                <a:spcPts val="850"/>
              </a:lnSpc>
            </a:pPr>
            <a:r>
              <a:rPr lang="en-CA" sz="1050" dirty="0"/>
              <a:t>PC_ae_C34-0</a:t>
            </a:r>
          </a:p>
          <a:p>
            <a:pPr>
              <a:lnSpc>
                <a:spcPts val="850"/>
              </a:lnSpc>
            </a:pPr>
            <a:r>
              <a:rPr lang="en-CA" sz="1050" dirty="0"/>
              <a:t>PC_ae_C34-1</a:t>
            </a:r>
          </a:p>
          <a:p>
            <a:pPr>
              <a:lnSpc>
                <a:spcPts val="850"/>
              </a:lnSpc>
            </a:pPr>
            <a:r>
              <a:rPr lang="en-CA" sz="1050" b="1" dirty="0"/>
              <a:t>PC_ae_C34-2</a:t>
            </a:r>
          </a:p>
          <a:p>
            <a:pPr>
              <a:lnSpc>
                <a:spcPts val="850"/>
              </a:lnSpc>
            </a:pPr>
            <a:r>
              <a:rPr lang="en-CA" sz="1050" dirty="0"/>
              <a:t>PC_ae_C36-1</a:t>
            </a:r>
          </a:p>
          <a:p>
            <a:pPr>
              <a:lnSpc>
                <a:spcPts val="850"/>
              </a:lnSpc>
            </a:pPr>
            <a:r>
              <a:rPr lang="en-CA" sz="1050" dirty="0"/>
              <a:t>PC_ae_C36-2</a:t>
            </a:r>
          </a:p>
          <a:p>
            <a:pPr>
              <a:lnSpc>
                <a:spcPts val="850"/>
              </a:lnSpc>
            </a:pPr>
            <a:r>
              <a:rPr lang="en-CA" sz="1050" dirty="0"/>
              <a:t>PC_ae_C36-3</a:t>
            </a:r>
          </a:p>
          <a:p>
            <a:pPr>
              <a:lnSpc>
                <a:spcPts val="850"/>
              </a:lnSpc>
            </a:pPr>
            <a:r>
              <a:rPr lang="en-CA" sz="1050" b="1" u="sng" dirty="0"/>
              <a:t>PC_ae_C36-4</a:t>
            </a:r>
          </a:p>
          <a:p>
            <a:pPr>
              <a:lnSpc>
                <a:spcPts val="850"/>
              </a:lnSpc>
            </a:pPr>
            <a:r>
              <a:rPr lang="en-CA" sz="1050" dirty="0"/>
              <a:t>PC_ae_C36-5</a:t>
            </a:r>
          </a:p>
          <a:p>
            <a:pPr>
              <a:lnSpc>
                <a:spcPts val="850"/>
              </a:lnSpc>
            </a:pPr>
            <a:r>
              <a:rPr lang="en-CA" sz="1050" dirty="0"/>
              <a:t>PC_ae_C38-0</a:t>
            </a:r>
          </a:p>
          <a:p>
            <a:pPr>
              <a:lnSpc>
                <a:spcPts val="850"/>
              </a:lnSpc>
            </a:pPr>
            <a:r>
              <a:rPr lang="en-CA" sz="1050" dirty="0"/>
              <a:t>PC_ae_C38-4</a:t>
            </a:r>
          </a:p>
          <a:p>
            <a:pPr>
              <a:lnSpc>
                <a:spcPts val="850"/>
              </a:lnSpc>
            </a:pPr>
            <a:r>
              <a:rPr lang="en-CA" sz="1050" dirty="0"/>
              <a:t>PC_ae_C38-5</a:t>
            </a:r>
          </a:p>
          <a:p>
            <a:pPr>
              <a:lnSpc>
                <a:spcPts val="850"/>
              </a:lnSpc>
            </a:pPr>
            <a:r>
              <a:rPr lang="en-CA" sz="1050" dirty="0"/>
              <a:t>PC_ae_C42-0</a:t>
            </a:r>
          </a:p>
          <a:p>
            <a:pPr>
              <a:lnSpc>
                <a:spcPts val="850"/>
              </a:lnSpc>
            </a:pPr>
            <a:r>
              <a:rPr lang="en-CA" sz="1050" dirty="0"/>
              <a:t>PC_ae_C42-1</a:t>
            </a:r>
          </a:p>
          <a:p>
            <a:pPr>
              <a:lnSpc>
                <a:spcPts val="850"/>
              </a:lnSpc>
            </a:pPr>
            <a:r>
              <a:rPr lang="en-CA" sz="1050" dirty="0"/>
              <a:t>PC_ae_C42-5</a:t>
            </a:r>
          </a:p>
          <a:p>
            <a:pPr>
              <a:lnSpc>
                <a:spcPts val="850"/>
              </a:lnSpc>
            </a:pPr>
            <a:r>
              <a:rPr lang="en-CA" sz="1050" dirty="0"/>
              <a:t>PC_ae_C44-5</a:t>
            </a:r>
          </a:p>
          <a:p>
            <a:pPr>
              <a:lnSpc>
                <a:spcPts val="850"/>
              </a:lnSpc>
            </a:pPr>
            <a:r>
              <a:rPr lang="en-CA" sz="1050" b="1" u="sng" dirty="0"/>
              <a:t>SM_C16-0</a:t>
            </a:r>
          </a:p>
          <a:p>
            <a:pPr>
              <a:lnSpc>
                <a:spcPts val="850"/>
              </a:lnSpc>
            </a:pPr>
            <a:r>
              <a:rPr lang="en-CA" sz="1050" dirty="0"/>
              <a:t>SM_C18-0</a:t>
            </a:r>
          </a:p>
          <a:p>
            <a:pPr>
              <a:lnSpc>
                <a:spcPts val="850"/>
              </a:lnSpc>
            </a:pPr>
            <a:r>
              <a:rPr lang="en-CA" sz="1050" dirty="0"/>
              <a:t>H1</a:t>
            </a:r>
          </a:p>
          <a:p>
            <a:pPr>
              <a:lnSpc>
                <a:spcPts val="850"/>
              </a:lnSpc>
            </a:pPr>
            <a:r>
              <a:rPr lang="en-CA" sz="1050" b="1" dirty="0"/>
              <a:t>a-beta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542" y="2844685"/>
            <a:ext cx="12235609" cy="226667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16200000">
            <a:off x="5681848" y="-973873"/>
            <a:ext cx="1150513" cy="118731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ts val="900"/>
              </a:lnSpc>
            </a:pPr>
            <a:r>
              <a:rPr lang="en-CA" sz="1050" b="1" u="sng" dirty="0"/>
              <a:t>C0</a:t>
            </a:r>
          </a:p>
          <a:p>
            <a:pPr>
              <a:lnSpc>
                <a:spcPts val="900"/>
              </a:lnSpc>
            </a:pPr>
            <a:r>
              <a:rPr lang="en-CA" sz="1050" dirty="0"/>
              <a:t>C10</a:t>
            </a:r>
          </a:p>
          <a:p>
            <a:pPr>
              <a:lnSpc>
                <a:spcPts val="900"/>
              </a:lnSpc>
            </a:pPr>
            <a:r>
              <a:rPr lang="en-CA" sz="1050" dirty="0"/>
              <a:t>C10:1</a:t>
            </a:r>
          </a:p>
          <a:p>
            <a:pPr>
              <a:lnSpc>
                <a:spcPts val="900"/>
              </a:lnSpc>
            </a:pPr>
            <a:r>
              <a:rPr lang="en-CA" sz="1050" b="1" dirty="0"/>
              <a:t>C10:2</a:t>
            </a:r>
          </a:p>
          <a:p>
            <a:pPr>
              <a:lnSpc>
                <a:spcPts val="900"/>
              </a:lnSpc>
            </a:pPr>
            <a:r>
              <a:rPr lang="en-CA" sz="1050" dirty="0"/>
              <a:t>C12</a:t>
            </a:r>
          </a:p>
          <a:p>
            <a:pPr>
              <a:lnSpc>
                <a:spcPts val="900"/>
              </a:lnSpc>
            </a:pPr>
            <a:r>
              <a:rPr lang="en-CA" sz="1050" dirty="0"/>
              <a:t>C12-DC</a:t>
            </a:r>
          </a:p>
          <a:p>
            <a:pPr>
              <a:lnSpc>
                <a:spcPts val="900"/>
              </a:lnSpc>
            </a:pPr>
            <a:r>
              <a:rPr lang="en-CA" sz="1050" dirty="0"/>
              <a:t>C12:1</a:t>
            </a:r>
          </a:p>
          <a:p>
            <a:pPr>
              <a:lnSpc>
                <a:spcPts val="900"/>
              </a:lnSpc>
            </a:pPr>
            <a:r>
              <a:rPr lang="en-CA" sz="1050" dirty="0"/>
              <a:t>C14</a:t>
            </a:r>
          </a:p>
          <a:p>
            <a:pPr>
              <a:lnSpc>
                <a:spcPts val="900"/>
              </a:lnSpc>
            </a:pPr>
            <a:r>
              <a:rPr lang="en-CA" sz="1050" b="1" dirty="0"/>
              <a:t>C14:1-OH</a:t>
            </a:r>
          </a:p>
          <a:p>
            <a:pPr>
              <a:lnSpc>
                <a:spcPts val="900"/>
              </a:lnSpc>
            </a:pPr>
            <a:r>
              <a:rPr lang="en-CA" sz="1050" b="1" u="sng" dirty="0"/>
              <a:t>C14:2</a:t>
            </a:r>
          </a:p>
          <a:p>
            <a:pPr>
              <a:lnSpc>
                <a:spcPts val="900"/>
              </a:lnSpc>
            </a:pPr>
            <a:r>
              <a:rPr lang="en-CA" sz="1050" dirty="0"/>
              <a:t>C14:2-OH</a:t>
            </a:r>
          </a:p>
          <a:p>
            <a:pPr>
              <a:lnSpc>
                <a:spcPts val="900"/>
              </a:lnSpc>
            </a:pPr>
            <a:r>
              <a:rPr lang="en-CA" sz="1050" dirty="0"/>
              <a:t>C16:1-OH</a:t>
            </a:r>
          </a:p>
          <a:p>
            <a:pPr>
              <a:lnSpc>
                <a:spcPts val="900"/>
              </a:lnSpc>
            </a:pPr>
            <a:r>
              <a:rPr lang="en-CA" sz="1050" dirty="0"/>
              <a:t>C16:2</a:t>
            </a:r>
          </a:p>
          <a:p>
            <a:pPr>
              <a:lnSpc>
                <a:spcPts val="900"/>
              </a:lnSpc>
            </a:pPr>
            <a:r>
              <a:rPr lang="en-CA" sz="1050" dirty="0"/>
              <a:t>C16:2-OH</a:t>
            </a:r>
          </a:p>
          <a:p>
            <a:pPr>
              <a:lnSpc>
                <a:spcPts val="900"/>
              </a:lnSpc>
            </a:pPr>
            <a:r>
              <a:rPr lang="en-CA" sz="1050" dirty="0"/>
              <a:t>C18:2</a:t>
            </a:r>
          </a:p>
          <a:p>
            <a:pPr>
              <a:lnSpc>
                <a:spcPts val="900"/>
              </a:lnSpc>
            </a:pPr>
            <a:r>
              <a:rPr lang="en-CA" sz="1050" b="1" u="sng" dirty="0"/>
              <a:t>C2</a:t>
            </a:r>
          </a:p>
          <a:p>
            <a:pPr>
              <a:lnSpc>
                <a:spcPts val="900"/>
              </a:lnSpc>
            </a:pPr>
            <a:r>
              <a:rPr lang="en-CA" sz="1050" b="1" dirty="0"/>
              <a:t>C3</a:t>
            </a:r>
          </a:p>
          <a:p>
            <a:pPr>
              <a:lnSpc>
                <a:spcPts val="900"/>
              </a:lnSpc>
            </a:pPr>
            <a:r>
              <a:rPr lang="en-CA" sz="1050" b="1" dirty="0"/>
              <a:t>C3-DC (C4-OH)</a:t>
            </a:r>
          </a:p>
          <a:p>
            <a:pPr>
              <a:lnSpc>
                <a:spcPts val="900"/>
              </a:lnSpc>
            </a:pPr>
            <a:r>
              <a:rPr lang="en-CA" sz="1050" b="1" dirty="0"/>
              <a:t>C4</a:t>
            </a:r>
          </a:p>
          <a:p>
            <a:pPr>
              <a:lnSpc>
                <a:spcPts val="900"/>
              </a:lnSpc>
            </a:pPr>
            <a:r>
              <a:rPr lang="en-CA" sz="1050" dirty="0"/>
              <a:t>C6 (C4:1-DC)</a:t>
            </a:r>
          </a:p>
          <a:p>
            <a:pPr>
              <a:lnSpc>
                <a:spcPts val="900"/>
              </a:lnSpc>
            </a:pPr>
            <a:r>
              <a:rPr lang="en-CA" sz="1050" dirty="0"/>
              <a:t>C5</a:t>
            </a:r>
          </a:p>
          <a:p>
            <a:pPr>
              <a:lnSpc>
                <a:spcPts val="900"/>
              </a:lnSpc>
            </a:pPr>
            <a:r>
              <a:rPr lang="en-CA" sz="1050" b="1" dirty="0"/>
              <a:t>C5-M-DC</a:t>
            </a:r>
          </a:p>
          <a:p>
            <a:pPr>
              <a:lnSpc>
                <a:spcPts val="900"/>
              </a:lnSpc>
            </a:pPr>
            <a:r>
              <a:rPr lang="en-CA" sz="1050" dirty="0"/>
              <a:t>C5-OH (C3-DC-M)</a:t>
            </a:r>
          </a:p>
          <a:p>
            <a:pPr>
              <a:lnSpc>
                <a:spcPts val="900"/>
              </a:lnSpc>
            </a:pPr>
            <a:r>
              <a:rPr lang="en-CA" sz="1050" b="1" dirty="0"/>
              <a:t>C5-DC (C6-OH)</a:t>
            </a:r>
          </a:p>
          <a:p>
            <a:pPr>
              <a:lnSpc>
                <a:spcPts val="900"/>
              </a:lnSpc>
            </a:pPr>
            <a:r>
              <a:rPr lang="en-CA" sz="1050" b="1" dirty="0" smtClean="0"/>
              <a:t>C7-DC</a:t>
            </a:r>
            <a:endParaRPr lang="en-CA" sz="1050" b="1" dirty="0"/>
          </a:p>
          <a:p>
            <a:pPr>
              <a:lnSpc>
                <a:spcPts val="900"/>
              </a:lnSpc>
            </a:pPr>
            <a:r>
              <a:rPr lang="en-CA" sz="1050" b="1" dirty="0" smtClean="0"/>
              <a:t>C8</a:t>
            </a:r>
            <a:endParaRPr lang="en-CA" sz="1050" b="1" dirty="0"/>
          </a:p>
          <a:p>
            <a:pPr>
              <a:lnSpc>
                <a:spcPts val="900"/>
              </a:lnSpc>
            </a:pPr>
            <a:r>
              <a:rPr lang="en-CA" sz="1050" b="1" u="sng" dirty="0" err="1"/>
              <a:t>Ala</a:t>
            </a:r>
            <a:endParaRPr lang="en-CA" sz="1050" b="1" u="sng" dirty="0"/>
          </a:p>
          <a:p>
            <a:pPr>
              <a:lnSpc>
                <a:spcPts val="900"/>
              </a:lnSpc>
            </a:pPr>
            <a:r>
              <a:rPr lang="en-CA" sz="1050" b="1" dirty="0" err="1"/>
              <a:t>Arg</a:t>
            </a:r>
            <a:endParaRPr lang="en-CA" sz="1050" b="1" dirty="0"/>
          </a:p>
          <a:p>
            <a:pPr>
              <a:lnSpc>
                <a:spcPts val="900"/>
              </a:lnSpc>
            </a:pPr>
            <a:r>
              <a:rPr lang="en-CA" sz="1050" dirty="0" err="1"/>
              <a:t>Asn</a:t>
            </a:r>
            <a:endParaRPr lang="en-CA" sz="1050" dirty="0"/>
          </a:p>
          <a:p>
            <a:pPr>
              <a:lnSpc>
                <a:spcPts val="900"/>
              </a:lnSpc>
            </a:pPr>
            <a:r>
              <a:rPr lang="en-CA" sz="1050" dirty="0"/>
              <a:t>Asp</a:t>
            </a:r>
          </a:p>
          <a:p>
            <a:pPr>
              <a:lnSpc>
                <a:spcPts val="900"/>
              </a:lnSpc>
            </a:pPr>
            <a:r>
              <a:rPr lang="en-CA" sz="1050" b="1" dirty="0" err="1"/>
              <a:t>Cit</a:t>
            </a:r>
            <a:endParaRPr lang="en-CA" sz="1050" b="1" dirty="0"/>
          </a:p>
          <a:p>
            <a:pPr>
              <a:lnSpc>
                <a:spcPts val="900"/>
              </a:lnSpc>
            </a:pPr>
            <a:r>
              <a:rPr lang="en-CA" sz="1050" dirty="0" err="1"/>
              <a:t>Gln</a:t>
            </a:r>
            <a:endParaRPr lang="en-CA" sz="1050" dirty="0"/>
          </a:p>
          <a:p>
            <a:pPr>
              <a:lnSpc>
                <a:spcPts val="900"/>
              </a:lnSpc>
            </a:pPr>
            <a:r>
              <a:rPr lang="en-CA" sz="1050" dirty="0" err="1"/>
              <a:t>Glu</a:t>
            </a:r>
            <a:endParaRPr lang="en-CA" sz="1050" dirty="0"/>
          </a:p>
          <a:p>
            <a:pPr>
              <a:lnSpc>
                <a:spcPts val="900"/>
              </a:lnSpc>
            </a:pPr>
            <a:r>
              <a:rPr lang="en-CA" sz="1050" b="1" dirty="0" err="1"/>
              <a:t>Gly</a:t>
            </a:r>
            <a:endParaRPr lang="en-CA" sz="1050" b="1" dirty="0"/>
          </a:p>
          <a:p>
            <a:pPr>
              <a:lnSpc>
                <a:spcPts val="900"/>
              </a:lnSpc>
            </a:pPr>
            <a:r>
              <a:rPr lang="en-CA" sz="1050" dirty="0"/>
              <a:t>His</a:t>
            </a:r>
          </a:p>
          <a:p>
            <a:pPr>
              <a:lnSpc>
                <a:spcPts val="900"/>
              </a:lnSpc>
            </a:pPr>
            <a:r>
              <a:rPr lang="en-CA" sz="1050" dirty="0"/>
              <a:t>Ile</a:t>
            </a:r>
          </a:p>
          <a:p>
            <a:pPr>
              <a:lnSpc>
                <a:spcPts val="900"/>
              </a:lnSpc>
            </a:pPr>
            <a:r>
              <a:rPr lang="en-CA" sz="1050" b="1" dirty="0" err="1"/>
              <a:t>Leu</a:t>
            </a:r>
            <a:endParaRPr lang="en-CA" sz="1050" b="1" dirty="0"/>
          </a:p>
          <a:p>
            <a:pPr>
              <a:lnSpc>
                <a:spcPts val="900"/>
              </a:lnSpc>
            </a:pPr>
            <a:r>
              <a:rPr lang="en-CA" sz="1050" b="1" dirty="0"/>
              <a:t>Lys</a:t>
            </a:r>
          </a:p>
          <a:p>
            <a:pPr>
              <a:lnSpc>
                <a:spcPts val="900"/>
              </a:lnSpc>
            </a:pPr>
            <a:r>
              <a:rPr lang="en-CA" sz="1050" dirty="0"/>
              <a:t>Met</a:t>
            </a:r>
          </a:p>
          <a:p>
            <a:pPr>
              <a:lnSpc>
                <a:spcPts val="900"/>
              </a:lnSpc>
            </a:pPr>
            <a:r>
              <a:rPr lang="en-CA" sz="1050" b="1" u="sng" dirty="0" err="1"/>
              <a:t>Orn</a:t>
            </a:r>
            <a:endParaRPr lang="en-CA" sz="1050" b="1" u="sng" dirty="0"/>
          </a:p>
          <a:p>
            <a:pPr>
              <a:lnSpc>
                <a:spcPts val="900"/>
              </a:lnSpc>
            </a:pPr>
            <a:r>
              <a:rPr lang="en-CA" sz="1050" dirty="0" err="1"/>
              <a:t>Phe</a:t>
            </a:r>
            <a:endParaRPr lang="en-CA" sz="1050" dirty="0"/>
          </a:p>
          <a:p>
            <a:pPr>
              <a:lnSpc>
                <a:spcPts val="900"/>
              </a:lnSpc>
            </a:pPr>
            <a:r>
              <a:rPr lang="en-CA" sz="1050" b="1" dirty="0"/>
              <a:t>Pro</a:t>
            </a:r>
          </a:p>
          <a:p>
            <a:pPr>
              <a:lnSpc>
                <a:spcPts val="900"/>
              </a:lnSpc>
            </a:pPr>
            <a:r>
              <a:rPr lang="en-CA" sz="1050" dirty="0" err="1"/>
              <a:t>Ser</a:t>
            </a:r>
            <a:endParaRPr lang="en-CA" sz="1050" dirty="0"/>
          </a:p>
          <a:p>
            <a:pPr>
              <a:lnSpc>
                <a:spcPts val="900"/>
              </a:lnSpc>
            </a:pPr>
            <a:r>
              <a:rPr lang="en-CA" sz="1050" b="1" u="sng" dirty="0" err="1"/>
              <a:t>Thr</a:t>
            </a:r>
            <a:endParaRPr lang="en-CA" sz="1050" b="1" u="sng" dirty="0"/>
          </a:p>
          <a:p>
            <a:pPr>
              <a:lnSpc>
                <a:spcPts val="900"/>
              </a:lnSpc>
            </a:pPr>
            <a:r>
              <a:rPr lang="en-CA" sz="1050" dirty="0" err="1"/>
              <a:t>Trp</a:t>
            </a:r>
            <a:endParaRPr lang="en-CA" sz="1050" dirty="0"/>
          </a:p>
          <a:p>
            <a:pPr>
              <a:lnSpc>
                <a:spcPts val="900"/>
              </a:lnSpc>
            </a:pPr>
            <a:r>
              <a:rPr lang="en-CA" sz="1050" dirty="0"/>
              <a:t>Tyr</a:t>
            </a:r>
          </a:p>
          <a:p>
            <a:pPr>
              <a:lnSpc>
                <a:spcPts val="900"/>
              </a:lnSpc>
            </a:pPr>
            <a:r>
              <a:rPr lang="en-CA" sz="1050" dirty="0"/>
              <a:t>Val</a:t>
            </a:r>
          </a:p>
          <a:p>
            <a:pPr>
              <a:lnSpc>
                <a:spcPts val="900"/>
              </a:lnSpc>
            </a:pPr>
            <a:r>
              <a:rPr lang="en-CA" sz="1050" b="1" dirty="0"/>
              <a:t>ADMA</a:t>
            </a:r>
          </a:p>
          <a:p>
            <a:pPr>
              <a:lnSpc>
                <a:spcPts val="900"/>
              </a:lnSpc>
            </a:pPr>
            <a:r>
              <a:rPr lang="en-CA" sz="1050" dirty="0"/>
              <a:t>Creatinine</a:t>
            </a:r>
          </a:p>
          <a:p>
            <a:pPr>
              <a:lnSpc>
                <a:spcPts val="900"/>
              </a:lnSpc>
            </a:pPr>
            <a:r>
              <a:rPr lang="en-CA" sz="1050" dirty="0" err="1"/>
              <a:t>Kynurenine</a:t>
            </a:r>
            <a:endParaRPr lang="en-CA" sz="1050" dirty="0"/>
          </a:p>
          <a:p>
            <a:pPr>
              <a:lnSpc>
                <a:spcPts val="900"/>
              </a:lnSpc>
            </a:pPr>
            <a:r>
              <a:rPr lang="en-CA" sz="1050" b="1" dirty="0" smtClean="0"/>
              <a:t>Met-SO</a:t>
            </a:r>
            <a:endParaRPr lang="en-CA" sz="1050" b="1" dirty="0"/>
          </a:p>
          <a:p>
            <a:pPr>
              <a:lnSpc>
                <a:spcPts val="900"/>
              </a:lnSpc>
            </a:pPr>
            <a:r>
              <a:rPr lang="en-CA" sz="1050" b="1" dirty="0" smtClean="0"/>
              <a:t>PEA</a:t>
            </a:r>
            <a:endParaRPr lang="en-CA" sz="1050" b="1" dirty="0"/>
          </a:p>
          <a:p>
            <a:pPr>
              <a:lnSpc>
                <a:spcPts val="900"/>
              </a:lnSpc>
            </a:pPr>
            <a:r>
              <a:rPr lang="en-CA" sz="1050" dirty="0" err="1"/>
              <a:t>Putrescine</a:t>
            </a:r>
            <a:endParaRPr lang="en-CA" sz="1050" dirty="0"/>
          </a:p>
          <a:p>
            <a:pPr>
              <a:lnSpc>
                <a:spcPts val="900"/>
              </a:lnSpc>
            </a:pPr>
            <a:r>
              <a:rPr lang="en-CA" sz="1050" dirty="0" err="1"/>
              <a:t>Spermidine</a:t>
            </a:r>
            <a:endParaRPr lang="en-CA" sz="1050" dirty="0"/>
          </a:p>
          <a:p>
            <a:pPr>
              <a:lnSpc>
                <a:spcPts val="900"/>
              </a:lnSpc>
            </a:pPr>
            <a:r>
              <a:rPr lang="en-CA" sz="1050" dirty="0" err="1"/>
              <a:t>Spermine</a:t>
            </a:r>
            <a:endParaRPr lang="en-CA" sz="1050" dirty="0"/>
          </a:p>
          <a:p>
            <a:pPr>
              <a:lnSpc>
                <a:spcPts val="900"/>
              </a:lnSpc>
            </a:pPr>
            <a:r>
              <a:rPr lang="en-CA" sz="1050" b="1" u="sng" dirty="0" smtClean="0"/>
              <a:t>t4-OH-Pro</a:t>
            </a:r>
          </a:p>
          <a:p>
            <a:pPr>
              <a:lnSpc>
                <a:spcPts val="900"/>
              </a:lnSpc>
            </a:pPr>
            <a:r>
              <a:rPr lang="en-CA" sz="1050" dirty="0" err="1" smtClean="0"/>
              <a:t>Taurine</a:t>
            </a:r>
            <a:endParaRPr lang="en-CA" sz="1050" dirty="0"/>
          </a:p>
          <a:p>
            <a:pPr>
              <a:lnSpc>
                <a:spcPts val="900"/>
              </a:lnSpc>
            </a:pPr>
            <a:r>
              <a:rPr lang="en-CA" sz="1050" b="1" dirty="0"/>
              <a:t>SDMA</a:t>
            </a:r>
          </a:p>
          <a:p>
            <a:pPr>
              <a:lnSpc>
                <a:spcPts val="900"/>
              </a:lnSpc>
            </a:pPr>
            <a:r>
              <a:rPr lang="en-CA" sz="1050" b="1" u="sng" dirty="0" err="1"/>
              <a:t>lysoPC</a:t>
            </a:r>
            <a:r>
              <a:rPr lang="en-CA" sz="1050" b="1" u="sng" dirty="0"/>
              <a:t> a C14:0</a:t>
            </a:r>
          </a:p>
          <a:p>
            <a:pPr>
              <a:lnSpc>
                <a:spcPts val="900"/>
              </a:lnSpc>
            </a:pPr>
            <a:r>
              <a:rPr lang="en-CA" sz="1050" dirty="0" err="1"/>
              <a:t>lysoPC</a:t>
            </a:r>
            <a:r>
              <a:rPr lang="en-CA" sz="1050" dirty="0"/>
              <a:t> a C20:3</a:t>
            </a:r>
          </a:p>
          <a:p>
            <a:pPr>
              <a:lnSpc>
                <a:spcPts val="900"/>
              </a:lnSpc>
            </a:pPr>
            <a:r>
              <a:rPr lang="en-CA" sz="1050" b="1" dirty="0"/>
              <a:t>PC </a:t>
            </a:r>
            <a:r>
              <a:rPr lang="en-CA" sz="1050" b="1" dirty="0" err="1"/>
              <a:t>aa</a:t>
            </a:r>
            <a:r>
              <a:rPr lang="en-CA" sz="1050" b="1" dirty="0"/>
              <a:t> C24:0</a:t>
            </a:r>
          </a:p>
          <a:p>
            <a:pPr>
              <a:lnSpc>
                <a:spcPts val="900"/>
              </a:lnSpc>
            </a:pPr>
            <a:r>
              <a:rPr lang="en-CA" sz="1050" b="1" dirty="0" smtClean="0"/>
              <a:t>PC </a:t>
            </a:r>
            <a:r>
              <a:rPr lang="en-CA" sz="1050" b="1" dirty="0" err="1" smtClean="0"/>
              <a:t>aa</a:t>
            </a:r>
            <a:r>
              <a:rPr lang="en-CA" sz="1050" b="1" dirty="0" smtClean="0"/>
              <a:t> C26:0</a:t>
            </a:r>
          </a:p>
          <a:p>
            <a:pPr>
              <a:lnSpc>
                <a:spcPts val="900"/>
              </a:lnSpc>
            </a:pPr>
            <a:r>
              <a:rPr lang="en-CA" sz="1050" dirty="0" smtClean="0"/>
              <a:t>PC </a:t>
            </a:r>
            <a:r>
              <a:rPr lang="en-CA" sz="1050" dirty="0" err="1" smtClean="0"/>
              <a:t>aa</a:t>
            </a:r>
            <a:r>
              <a:rPr lang="en-CA" sz="1050" dirty="0" smtClean="0"/>
              <a:t> C30:0</a:t>
            </a:r>
          </a:p>
          <a:p>
            <a:pPr>
              <a:lnSpc>
                <a:spcPts val="900"/>
              </a:lnSpc>
            </a:pPr>
            <a:r>
              <a:rPr lang="en-CA" sz="1050" b="1" dirty="0" smtClean="0"/>
              <a:t>PC </a:t>
            </a:r>
            <a:r>
              <a:rPr lang="en-CA" sz="1050" b="1" dirty="0" err="1"/>
              <a:t>aa</a:t>
            </a:r>
            <a:r>
              <a:rPr lang="en-CA" sz="1050" b="1" dirty="0"/>
              <a:t> C32:0</a:t>
            </a:r>
          </a:p>
          <a:p>
            <a:pPr>
              <a:lnSpc>
                <a:spcPts val="900"/>
              </a:lnSpc>
            </a:pPr>
            <a:r>
              <a:rPr lang="en-CA" sz="1050" b="1" dirty="0"/>
              <a:t>PC </a:t>
            </a:r>
            <a:r>
              <a:rPr lang="en-CA" sz="1050" b="1" dirty="0" err="1"/>
              <a:t>aa</a:t>
            </a:r>
            <a:r>
              <a:rPr lang="en-CA" sz="1050" b="1" dirty="0"/>
              <a:t> C32:1</a:t>
            </a:r>
          </a:p>
          <a:p>
            <a:pPr>
              <a:lnSpc>
                <a:spcPts val="900"/>
              </a:lnSpc>
            </a:pPr>
            <a:r>
              <a:rPr lang="en-CA" sz="1050" b="1" dirty="0"/>
              <a:t>PC </a:t>
            </a:r>
            <a:r>
              <a:rPr lang="en-CA" sz="1050" b="1" dirty="0" err="1"/>
              <a:t>aa</a:t>
            </a:r>
            <a:r>
              <a:rPr lang="en-CA" sz="1050" b="1" dirty="0"/>
              <a:t> C34:1</a:t>
            </a:r>
          </a:p>
          <a:p>
            <a:pPr>
              <a:lnSpc>
                <a:spcPts val="900"/>
              </a:lnSpc>
            </a:pPr>
            <a:r>
              <a:rPr lang="en-CA" sz="1050" dirty="0"/>
              <a:t>PC </a:t>
            </a:r>
            <a:r>
              <a:rPr lang="en-CA" sz="1050" dirty="0" err="1"/>
              <a:t>aa</a:t>
            </a:r>
            <a:r>
              <a:rPr lang="en-CA" sz="1050" dirty="0"/>
              <a:t> C34:2</a:t>
            </a:r>
          </a:p>
          <a:p>
            <a:pPr>
              <a:lnSpc>
                <a:spcPts val="900"/>
              </a:lnSpc>
            </a:pPr>
            <a:r>
              <a:rPr lang="en-CA" sz="1050" dirty="0"/>
              <a:t>PC </a:t>
            </a:r>
            <a:r>
              <a:rPr lang="en-CA" sz="1050" dirty="0" err="1"/>
              <a:t>aa</a:t>
            </a:r>
            <a:r>
              <a:rPr lang="en-CA" sz="1050" dirty="0"/>
              <a:t> C36:0</a:t>
            </a:r>
          </a:p>
          <a:p>
            <a:pPr>
              <a:lnSpc>
                <a:spcPts val="900"/>
              </a:lnSpc>
            </a:pPr>
            <a:r>
              <a:rPr lang="en-CA" sz="1050" dirty="0"/>
              <a:t>PC </a:t>
            </a:r>
            <a:r>
              <a:rPr lang="en-CA" sz="1050" dirty="0" err="1"/>
              <a:t>aa</a:t>
            </a:r>
            <a:r>
              <a:rPr lang="en-CA" sz="1050" dirty="0"/>
              <a:t> C36:1</a:t>
            </a:r>
          </a:p>
          <a:p>
            <a:pPr>
              <a:lnSpc>
                <a:spcPts val="900"/>
              </a:lnSpc>
            </a:pPr>
            <a:r>
              <a:rPr lang="en-CA" sz="1050" dirty="0"/>
              <a:t>PC </a:t>
            </a:r>
            <a:r>
              <a:rPr lang="en-CA" sz="1050" dirty="0" err="1"/>
              <a:t>aa</a:t>
            </a:r>
            <a:r>
              <a:rPr lang="en-CA" sz="1050" dirty="0"/>
              <a:t> C36:2</a:t>
            </a:r>
          </a:p>
          <a:p>
            <a:pPr>
              <a:lnSpc>
                <a:spcPts val="900"/>
              </a:lnSpc>
            </a:pPr>
            <a:r>
              <a:rPr lang="en-CA" sz="1050" dirty="0"/>
              <a:t>PC </a:t>
            </a:r>
            <a:r>
              <a:rPr lang="en-CA" sz="1050" dirty="0" err="1"/>
              <a:t>aa</a:t>
            </a:r>
            <a:r>
              <a:rPr lang="en-CA" sz="1050" dirty="0"/>
              <a:t> C36:3</a:t>
            </a:r>
          </a:p>
          <a:p>
            <a:pPr>
              <a:lnSpc>
                <a:spcPts val="900"/>
              </a:lnSpc>
            </a:pPr>
            <a:r>
              <a:rPr lang="en-CA" sz="1050" b="1" dirty="0"/>
              <a:t>PC </a:t>
            </a:r>
            <a:r>
              <a:rPr lang="en-CA" sz="1050" b="1" dirty="0" err="1"/>
              <a:t>aa</a:t>
            </a:r>
            <a:r>
              <a:rPr lang="en-CA" sz="1050" b="1" dirty="0"/>
              <a:t> C36:4</a:t>
            </a:r>
          </a:p>
          <a:p>
            <a:pPr>
              <a:lnSpc>
                <a:spcPts val="900"/>
              </a:lnSpc>
            </a:pPr>
            <a:r>
              <a:rPr lang="en-CA" sz="1050" b="1" dirty="0"/>
              <a:t>PC </a:t>
            </a:r>
            <a:r>
              <a:rPr lang="en-CA" sz="1050" b="1" dirty="0" err="1"/>
              <a:t>aa</a:t>
            </a:r>
            <a:r>
              <a:rPr lang="en-CA" sz="1050" b="1" dirty="0"/>
              <a:t> C38:3</a:t>
            </a:r>
          </a:p>
          <a:p>
            <a:pPr>
              <a:lnSpc>
                <a:spcPts val="900"/>
              </a:lnSpc>
            </a:pPr>
            <a:r>
              <a:rPr lang="en-CA" sz="1050" b="1" dirty="0"/>
              <a:t>PC </a:t>
            </a:r>
            <a:r>
              <a:rPr lang="en-CA" sz="1050" b="1" dirty="0" err="1"/>
              <a:t>aa</a:t>
            </a:r>
            <a:r>
              <a:rPr lang="en-CA" sz="1050" b="1" dirty="0"/>
              <a:t> C38:4</a:t>
            </a:r>
          </a:p>
          <a:p>
            <a:pPr>
              <a:lnSpc>
                <a:spcPts val="900"/>
              </a:lnSpc>
            </a:pPr>
            <a:r>
              <a:rPr lang="en-CA" sz="1050" b="1" dirty="0"/>
              <a:t>PC </a:t>
            </a:r>
            <a:r>
              <a:rPr lang="en-CA" sz="1050" b="1" dirty="0" err="1"/>
              <a:t>aa</a:t>
            </a:r>
            <a:r>
              <a:rPr lang="en-CA" sz="1050" b="1" dirty="0"/>
              <a:t> C38:5</a:t>
            </a:r>
          </a:p>
          <a:p>
            <a:pPr>
              <a:lnSpc>
                <a:spcPts val="900"/>
              </a:lnSpc>
            </a:pPr>
            <a:r>
              <a:rPr lang="en-CA" sz="1050" b="1" dirty="0"/>
              <a:t>PC </a:t>
            </a:r>
            <a:r>
              <a:rPr lang="en-CA" sz="1050" b="1" dirty="0" err="1"/>
              <a:t>aa</a:t>
            </a:r>
            <a:r>
              <a:rPr lang="en-CA" sz="1050" b="1" dirty="0"/>
              <a:t> C38:6</a:t>
            </a:r>
          </a:p>
          <a:p>
            <a:pPr>
              <a:lnSpc>
                <a:spcPts val="900"/>
              </a:lnSpc>
            </a:pPr>
            <a:r>
              <a:rPr lang="en-CA" sz="1050" dirty="0"/>
              <a:t>PC </a:t>
            </a:r>
            <a:r>
              <a:rPr lang="en-CA" sz="1050" dirty="0" err="1"/>
              <a:t>aa</a:t>
            </a:r>
            <a:r>
              <a:rPr lang="en-CA" sz="1050" dirty="0"/>
              <a:t> C40:1</a:t>
            </a:r>
          </a:p>
          <a:p>
            <a:pPr>
              <a:lnSpc>
                <a:spcPts val="900"/>
              </a:lnSpc>
            </a:pPr>
            <a:r>
              <a:rPr lang="en-CA" sz="1050" dirty="0"/>
              <a:t>PC </a:t>
            </a:r>
            <a:r>
              <a:rPr lang="en-CA" sz="1050" dirty="0" err="1"/>
              <a:t>aa</a:t>
            </a:r>
            <a:r>
              <a:rPr lang="en-CA" sz="1050" dirty="0"/>
              <a:t> C40:4</a:t>
            </a:r>
          </a:p>
          <a:p>
            <a:pPr>
              <a:lnSpc>
                <a:spcPts val="900"/>
              </a:lnSpc>
            </a:pPr>
            <a:r>
              <a:rPr lang="en-CA" sz="1050" b="1" dirty="0"/>
              <a:t>PC </a:t>
            </a:r>
            <a:r>
              <a:rPr lang="en-CA" sz="1050" b="1" dirty="0" err="1"/>
              <a:t>aa</a:t>
            </a:r>
            <a:r>
              <a:rPr lang="en-CA" sz="1050" b="1" dirty="0"/>
              <a:t> C40:5</a:t>
            </a:r>
          </a:p>
          <a:p>
            <a:pPr>
              <a:lnSpc>
                <a:spcPts val="900"/>
              </a:lnSpc>
            </a:pPr>
            <a:r>
              <a:rPr lang="en-CA" sz="1050" b="1" dirty="0"/>
              <a:t>PC </a:t>
            </a:r>
            <a:r>
              <a:rPr lang="en-CA" sz="1050" b="1" dirty="0" err="1"/>
              <a:t>aa</a:t>
            </a:r>
            <a:r>
              <a:rPr lang="en-CA" sz="1050" b="1" dirty="0"/>
              <a:t> C40:6</a:t>
            </a:r>
          </a:p>
          <a:p>
            <a:pPr>
              <a:lnSpc>
                <a:spcPts val="900"/>
              </a:lnSpc>
            </a:pPr>
            <a:r>
              <a:rPr lang="en-CA" sz="1050" dirty="0"/>
              <a:t>PC </a:t>
            </a:r>
            <a:r>
              <a:rPr lang="en-CA" sz="1050" dirty="0" err="1"/>
              <a:t>aa</a:t>
            </a:r>
            <a:r>
              <a:rPr lang="en-CA" sz="1050" dirty="0"/>
              <a:t> C42:6</a:t>
            </a:r>
          </a:p>
          <a:p>
            <a:pPr>
              <a:lnSpc>
                <a:spcPts val="900"/>
              </a:lnSpc>
            </a:pPr>
            <a:r>
              <a:rPr lang="en-CA" sz="1050" dirty="0"/>
              <a:t>PC </a:t>
            </a:r>
            <a:r>
              <a:rPr lang="en-CA" sz="1050" dirty="0" err="1"/>
              <a:t>ae</a:t>
            </a:r>
            <a:r>
              <a:rPr lang="en-CA" sz="1050" dirty="0"/>
              <a:t> C30:0</a:t>
            </a:r>
          </a:p>
          <a:p>
            <a:pPr>
              <a:lnSpc>
                <a:spcPts val="900"/>
              </a:lnSpc>
            </a:pPr>
            <a:r>
              <a:rPr lang="en-CA" sz="1050" dirty="0"/>
              <a:t>PC </a:t>
            </a:r>
            <a:r>
              <a:rPr lang="en-CA" sz="1050" dirty="0" err="1"/>
              <a:t>ae</a:t>
            </a:r>
            <a:r>
              <a:rPr lang="en-CA" sz="1050" dirty="0"/>
              <a:t> C32:1</a:t>
            </a:r>
          </a:p>
          <a:p>
            <a:pPr>
              <a:lnSpc>
                <a:spcPts val="900"/>
              </a:lnSpc>
            </a:pPr>
            <a:r>
              <a:rPr lang="en-CA" sz="1050" b="1" dirty="0"/>
              <a:t>PC </a:t>
            </a:r>
            <a:r>
              <a:rPr lang="en-CA" sz="1050" b="1" dirty="0" err="1"/>
              <a:t>ae</a:t>
            </a:r>
            <a:r>
              <a:rPr lang="en-CA" sz="1050" b="1" dirty="0"/>
              <a:t> C34:0</a:t>
            </a:r>
          </a:p>
          <a:p>
            <a:pPr>
              <a:lnSpc>
                <a:spcPts val="900"/>
              </a:lnSpc>
            </a:pPr>
            <a:r>
              <a:rPr lang="en-CA" sz="1050" dirty="0"/>
              <a:t>PC </a:t>
            </a:r>
            <a:r>
              <a:rPr lang="en-CA" sz="1050" dirty="0" err="1"/>
              <a:t>ae</a:t>
            </a:r>
            <a:r>
              <a:rPr lang="en-CA" sz="1050" dirty="0"/>
              <a:t> C34:1</a:t>
            </a:r>
          </a:p>
          <a:p>
            <a:pPr>
              <a:lnSpc>
                <a:spcPts val="900"/>
              </a:lnSpc>
            </a:pPr>
            <a:r>
              <a:rPr lang="en-CA" sz="1050" dirty="0"/>
              <a:t>PC </a:t>
            </a:r>
            <a:r>
              <a:rPr lang="en-CA" sz="1050" dirty="0" err="1"/>
              <a:t>ae</a:t>
            </a:r>
            <a:r>
              <a:rPr lang="en-CA" sz="1050" dirty="0"/>
              <a:t> C34:2</a:t>
            </a:r>
          </a:p>
          <a:p>
            <a:pPr>
              <a:lnSpc>
                <a:spcPts val="900"/>
              </a:lnSpc>
            </a:pPr>
            <a:r>
              <a:rPr lang="en-CA" sz="1050" dirty="0"/>
              <a:t>PC </a:t>
            </a:r>
            <a:r>
              <a:rPr lang="en-CA" sz="1050" dirty="0" err="1"/>
              <a:t>ae</a:t>
            </a:r>
            <a:r>
              <a:rPr lang="en-CA" sz="1050" dirty="0"/>
              <a:t> C36:1</a:t>
            </a:r>
          </a:p>
          <a:p>
            <a:pPr>
              <a:lnSpc>
                <a:spcPts val="900"/>
              </a:lnSpc>
            </a:pPr>
            <a:r>
              <a:rPr lang="en-CA" sz="1050" dirty="0"/>
              <a:t>PC </a:t>
            </a:r>
            <a:r>
              <a:rPr lang="en-CA" sz="1050" dirty="0" err="1"/>
              <a:t>ae</a:t>
            </a:r>
            <a:r>
              <a:rPr lang="en-CA" sz="1050" dirty="0"/>
              <a:t> C36:2</a:t>
            </a:r>
          </a:p>
          <a:p>
            <a:pPr>
              <a:lnSpc>
                <a:spcPts val="900"/>
              </a:lnSpc>
            </a:pPr>
            <a:r>
              <a:rPr lang="en-CA" sz="1050" b="1" dirty="0"/>
              <a:t>PC </a:t>
            </a:r>
            <a:r>
              <a:rPr lang="en-CA" sz="1050" b="1" dirty="0" err="1"/>
              <a:t>ae</a:t>
            </a:r>
            <a:r>
              <a:rPr lang="en-CA" sz="1050" b="1" dirty="0"/>
              <a:t> C36:3</a:t>
            </a:r>
          </a:p>
          <a:p>
            <a:pPr>
              <a:lnSpc>
                <a:spcPts val="900"/>
              </a:lnSpc>
            </a:pPr>
            <a:r>
              <a:rPr lang="en-CA" sz="1050" b="1" u="sng" dirty="0"/>
              <a:t>PC </a:t>
            </a:r>
            <a:r>
              <a:rPr lang="en-CA" sz="1050" b="1" u="sng" dirty="0" err="1"/>
              <a:t>ae</a:t>
            </a:r>
            <a:r>
              <a:rPr lang="en-CA" sz="1050" b="1" u="sng" dirty="0"/>
              <a:t> C36:4</a:t>
            </a:r>
          </a:p>
          <a:p>
            <a:pPr>
              <a:lnSpc>
                <a:spcPts val="900"/>
              </a:lnSpc>
            </a:pPr>
            <a:r>
              <a:rPr lang="en-CA" sz="1050" dirty="0"/>
              <a:t>PC </a:t>
            </a:r>
            <a:r>
              <a:rPr lang="en-CA" sz="1050" dirty="0" err="1"/>
              <a:t>ae</a:t>
            </a:r>
            <a:r>
              <a:rPr lang="en-CA" sz="1050" dirty="0"/>
              <a:t> C36:5</a:t>
            </a:r>
          </a:p>
          <a:p>
            <a:pPr>
              <a:lnSpc>
                <a:spcPts val="900"/>
              </a:lnSpc>
            </a:pPr>
            <a:r>
              <a:rPr lang="en-CA" sz="1050" dirty="0"/>
              <a:t>PC </a:t>
            </a:r>
            <a:r>
              <a:rPr lang="en-CA" sz="1050" dirty="0" err="1"/>
              <a:t>ae</a:t>
            </a:r>
            <a:r>
              <a:rPr lang="en-CA" sz="1050" dirty="0"/>
              <a:t> C38:0</a:t>
            </a:r>
          </a:p>
          <a:p>
            <a:pPr>
              <a:lnSpc>
                <a:spcPts val="900"/>
              </a:lnSpc>
            </a:pPr>
            <a:r>
              <a:rPr lang="en-CA" sz="1050" dirty="0"/>
              <a:t>PC </a:t>
            </a:r>
            <a:r>
              <a:rPr lang="en-CA" sz="1050" dirty="0" err="1"/>
              <a:t>ae</a:t>
            </a:r>
            <a:r>
              <a:rPr lang="en-CA" sz="1050" dirty="0"/>
              <a:t> C38:4</a:t>
            </a:r>
          </a:p>
          <a:p>
            <a:pPr>
              <a:lnSpc>
                <a:spcPts val="900"/>
              </a:lnSpc>
            </a:pPr>
            <a:r>
              <a:rPr lang="en-CA" sz="1050" b="1" dirty="0"/>
              <a:t>PC </a:t>
            </a:r>
            <a:r>
              <a:rPr lang="en-CA" sz="1050" b="1" dirty="0" err="1"/>
              <a:t>ae</a:t>
            </a:r>
            <a:r>
              <a:rPr lang="en-CA" sz="1050" b="1" dirty="0"/>
              <a:t> C38:5</a:t>
            </a:r>
          </a:p>
          <a:p>
            <a:pPr>
              <a:lnSpc>
                <a:spcPts val="900"/>
              </a:lnSpc>
            </a:pPr>
            <a:r>
              <a:rPr lang="en-CA" sz="1050" dirty="0"/>
              <a:t>PC </a:t>
            </a:r>
            <a:r>
              <a:rPr lang="en-CA" sz="1050" dirty="0" err="1"/>
              <a:t>ae</a:t>
            </a:r>
            <a:r>
              <a:rPr lang="en-CA" sz="1050" dirty="0"/>
              <a:t> C42:0</a:t>
            </a:r>
          </a:p>
          <a:p>
            <a:pPr>
              <a:lnSpc>
                <a:spcPts val="900"/>
              </a:lnSpc>
            </a:pPr>
            <a:r>
              <a:rPr lang="en-CA" sz="1050" b="1" dirty="0"/>
              <a:t>PC </a:t>
            </a:r>
            <a:r>
              <a:rPr lang="en-CA" sz="1050" b="1" dirty="0" err="1"/>
              <a:t>ae</a:t>
            </a:r>
            <a:r>
              <a:rPr lang="en-CA" sz="1050" b="1" dirty="0"/>
              <a:t> C42:1</a:t>
            </a:r>
          </a:p>
          <a:p>
            <a:pPr>
              <a:lnSpc>
                <a:spcPts val="900"/>
              </a:lnSpc>
            </a:pPr>
            <a:r>
              <a:rPr lang="en-CA" sz="1050" dirty="0"/>
              <a:t>PC </a:t>
            </a:r>
            <a:r>
              <a:rPr lang="en-CA" sz="1050" dirty="0" err="1"/>
              <a:t>ae</a:t>
            </a:r>
            <a:r>
              <a:rPr lang="en-CA" sz="1050" dirty="0"/>
              <a:t> C42:5</a:t>
            </a:r>
          </a:p>
          <a:p>
            <a:pPr>
              <a:lnSpc>
                <a:spcPts val="900"/>
              </a:lnSpc>
            </a:pPr>
            <a:r>
              <a:rPr lang="en-CA" sz="1050" b="1" dirty="0"/>
              <a:t>PC </a:t>
            </a:r>
            <a:r>
              <a:rPr lang="en-CA" sz="1050" b="1" dirty="0" err="1"/>
              <a:t>ae</a:t>
            </a:r>
            <a:r>
              <a:rPr lang="en-CA" sz="1050" b="1" dirty="0"/>
              <a:t> C44:5</a:t>
            </a:r>
          </a:p>
          <a:p>
            <a:pPr>
              <a:lnSpc>
                <a:spcPts val="900"/>
              </a:lnSpc>
            </a:pPr>
            <a:r>
              <a:rPr lang="en-CA" sz="1050" b="1" u="sng" dirty="0"/>
              <a:t>SM C16:0</a:t>
            </a:r>
          </a:p>
          <a:p>
            <a:pPr>
              <a:lnSpc>
                <a:spcPts val="900"/>
              </a:lnSpc>
            </a:pPr>
            <a:r>
              <a:rPr lang="en-CA" sz="1050" b="1" dirty="0"/>
              <a:t>SM C18:0</a:t>
            </a:r>
          </a:p>
          <a:p>
            <a:pPr>
              <a:lnSpc>
                <a:spcPts val="900"/>
              </a:lnSpc>
            </a:pPr>
            <a:r>
              <a:rPr lang="en-CA" sz="1050" b="1" dirty="0"/>
              <a:t>H1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510" y="321125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A</a:t>
            </a:r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377660" y="2828631"/>
            <a:ext cx="13676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dirty="0" smtClean="0"/>
              <a:t>B                    </a:t>
            </a:r>
            <a:endParaRPr lang="en-CA" dirty="0"/>
          </a:p>
        </p:txBody>
      </p:sp>
      <p:sp>
        <p:nvSpPr>
          <p:cNvPr id="11" name="Rectangle 10"/>
          <p:cNvSpPr/>
          <p:nvPr/>
        </p:nvSpPr>
        <p:spPr>
          <a:xfrm>
            <a:off x="479368" y="563444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Supplementary Figure 2. Coefficient plot for PLS-DA, supervised classification of delirium and control patient groups in CSF (A) and blood (B).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0183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302" y="0"/>
            <a:ext cx="9631017" cy="64657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9951" y="6046258"/>
            <a:ext cx="111465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Supplementary Figure 3. Protein </a:t>
            </a:r>
            <a:r>
              <a:rPr lang="en-CA" dirty="0"/>
              <a:t>expression levels for MAOA and MAOB obtained from https://www.genecards.org/. </a:t>
            </a:r>
          </a:p>
        </p:txBody>
      </p:sp>
    </p:spTree>
    <p:extLst>
      <p:ext uri="{BB962C8B-B14F-4D97-AF65-F5344CB8AC3E}">
        <p14:creationId xmlns:p14="http://schemas.microsoft.com/office/powerpoint/2010/main" val="3124481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106" y="-197223"/>
            <a:ext cx="6858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4447" y="0"/>
            <a:ext cx="6096000" cy="54476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1200" b="1" dirty="0" smtClean="0"/>
              <a:t>Metabolites related to MAOA and MAOB through analysis of Brenda and HMDB </a:t>
            </a:r>
            <a:r>
              <a:rPr lang="en-CA" sz="1200" b="1" dirty="0" err="1" smtClean="0"/>
              <a:t>databasese</a:t>
            </a:r>
            <a:endParaRPr lang="en-CA" sz="1200" b="1" dirty="0"/>
          </a:p>
          <a:p>
            <a:r>
              <a:rPr lang="en-CA" sz="1200" dirty="0"/>
              <a:t>1-Methylhistamine</a:t>
            </a:r>
          </a:p>
          <a:p>
            <a:r>
              <a:rPr lang="en-CA" sz="1200" dirty="0"/>
              <a:t>1-Phenylethylamine</a:t>
            </a:r>
          </a:p>
          <a:p>
            <a:r>
              <a:rPr lang="en-CA" sz="1200" dirty="0"/>
              <a:t>3,4-Dihydroxymandelaldehyde</a:t>
            </a:r>
          </a:p>
          <a:p>
            <a:r>
              <a:rPr lang="en-CA" sz="1200" dirty="0"/>
              <a:t>3,4-Dihydroxyphenylacetaldehyde</a:t>
            </a:r>
          </a:p>
          <a:p>
            <a:r>
              <a:rPr lang="en-CA" sz="1200" dirty="0"/>
              <a:t>3-Hydroxykynurenamine</a:t>
            </a:r>
          </a:p>
          <a:p>
            <a:r>
              <a:rPr lang="en-CA" sz="1200" dirty="0"/>
              <a:t>3-Methoxy-4-hydroxyphenylglycolaldehyde</a:t>
            </a:r>
          </a:p>
          <a:p>
            <a:r>
              <a:rPr lang="en-CA" sz="1200" dirty="0"/>
              <a:t>3-Methoxytyramine</a:t>
            </a:r>
          </a:p>
          <a:p>
            <a:r>
              <a:rPr lang="en-CA" sz="1200" dirty="0"/>
              <a:t>4,6-Dihydroxyquinoline</a:t>
            </a:r>
          </a:p>
          <a:p>
            <a:r>
              <a:rPr lang="en-CA" sz="1200" dirty="0"/>
              <a:t>4-Hydroxyphenylacetaldehyde</a:t>
            </a:r>
          </a:p>
          <a:p>
            <a:r>
              <a:rPr lang="en-CA" sz="1200" dirty="0"/>
              <a:t>5-Hydroxyindoleacetaldehyde</a:t>
            </a:r>
          </a:p>
          <a:p>
            <a:r>
              <a:rPr lang="en-CA" sz="1200" dirty="0"/>
              <a:t>5-Hydroxykynurenamine</a:t>
            </a:r>
          </a:p>
          <a:p>
            <a:r>
              <a:rPr lang="en-CA" sz="1200" dirty="0" err="1"/>
              <a:t>Aminoacetone</a:t>
            </a:r>
            <a:endParaRPr lang="en-CA" sz="1200" dirty="0"/>
          </a:p>
          <a:p>
            <a:r>
              <a:rPr lang="en-CA" sz="1200" dirty="0"/>
              <a:t>Ammonia</a:t>
            </a:r>
          </a:p>
          <a:p>
            <a:r>
              <a:rPr lang="en-CA" sz="1200" dirty="0"/>
              <a:t>Citalopram</a:t>
            </a:r>
          </a:p>
          <a:p>
            <a:r>
              <a:rPr lang="en-CA" sz="1200" dirty="0"/>
              <a:t>Citalopram aldehyde</a:t>
            </a:r>
          </a:p>
          <a:p>
            <a:r>
              <a:rPr lang="en-CA" sz="1200" dirty="0" err="1"/>
              <a:t>Didemethylcitalopram</a:t>
            </a:r>
            <a:endParaRPr lang="en-CA" sz="1200" dirty="0"/>
          </a:p>
          <a:p>
            <a:r>
              <a:rPr lang="en-CA" sz="1200" dirty="0"/>
              <a:t>Dimethylamine</a:t>
            </a:r>
          </a:p>
          <a:p>
            <a:r>
              <a:rPr lang="en-CA" sz="1200" dirty="0"/>
              <a:t>Dopamine</a:t>
            </a:r>
          </a:p>
          <a:p>
            <a:r>
              <a:rPr lang="en-CA" sz="1200" dirty="0"/>
              <a:t>Epinephrine</a:t>
            </a:r>
          </a:p>
          <a:p>
            <a:r>
              <a:rPr lang="en-CA" sz="1200" dirty="0"/>
              <a:t>FAD</a:t>
            </a:r>
          </a:p>
          <a:p>
            <a:r>
              <a:rPr lang="en-CA" sz="1200" dirty="0" err="1"/>
              <a:t>Furazolidone</a:t>
            </a:r>
            <a:endParaRPr lang="en-CA" sz="1200" dirty="0"/>
          </a:p>
          <a:p>
            <a:r>
              <a:rPr lang="en-CA" sz="1200" dirty="0" err="1"/>
              <a:t>Homovanillin</a:t>
            </a:r>
            <a:endParaRPr lang="en-CA" sz="1200" dirty="0"/>
          </a:p>
          <a:p>
            <a:r>
              <a:rPr lang="en-CA" sz="1200" dirty="0"/>
              <a:t>Hydrogen peroxide</a:t>
            </a:r>
          </a:p>
          <a:p>
            <a:r>
              <a:rPr lang="en-CA" sz="1200" dirty="0"/>
              <a:t>Imipramine</a:t>
            </a:r>
          </a:p>
          <a:p>
            <a:r>
              <a:rPr lang="en-CA" sz="1200" dirty="0" err="1"/>
              <a:t>Indoleacetaldehyde</a:t>
            </a:r>
            <a:endParaRPr lang="en-CA" sz="1200" dirty="0"/>
          </a:p>
          <a:p>
            <a:r>
              <a:rPr lang="en-CA" sz="1200" dirty="0" err="1"/>
              <a:t>Isocarboxazid</a:t>
            </a:r>
            <a:endParaRPr lang="en-CA" sz="1200" dirty="0"/>
          </a:p>
          <a:p>
            <a:r>
              <a:rPr lang="en-CA" sz="1200" dirty="0"/>
              <a:t>Linezolid</a:t>
            </a:r>
          </a:p>
          <a:p>
            <a:r>
              <a:rPr lang="en-CA" sz="1200" dirty="0" err="1" smtClean="0"/>
              <a:t>Metanephrine</a:t>
            </a:r>
            <a:endParaRPr lang="en-CA" sz="1200" dirty="0"/>
          </a:p>
        </p:txBody>
      </p:sp>
      <p:sp>
        <p:nvSpPr>
          <p:cNvPr id="6" name="Rectangle 5"/>
          <p:cNvSpPr/>
          <p:nvPr/>
        </p:nvSpPr>
        <p:spPr>
          <a:xfrm>
            <a:off x="2537010" y="1497105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1200" dirty="0" smtClean="0"/>
              <a:t>Methamphetamine</a:t>
            </a:r>
            <a:endParaRPr lang="en-CA" sz="1200" dirty="0"/>
          </a:p>
          <a:p>
            <a:r>
              <a:rPr lang="en-CA" sz="1200" dirty="0"/>
              <a:t>Methylamine</a:t>
            </a:r>
          </a:p>
          <a:p>
            <a:r>
              <a:rPr lang="en-CA" sz="1200" dirty="0" err="1"/>
              <a:t>Methylimidazole</a:t>
            </a:r>
            <a:r>
              <a:rPr lang="en-CA" sz="1200" dirty="0"/>
              <a:t> acetaldehyde</a:t>
            </a:r>
          </a:p>
          <a:p>
            <a:r>
              <a:rPr lang="en-CA" sz="1200" dirty="0" err="1"/>
              <a:t>Moclobemide</a:t>
            </a:r>
            <a:endParaRPr lang="en-CA" sz="1200" dirty="0"/>
          </a:p>
          <a:p>
            <a:r>
              <a:rPr lang="en-CA" sz="1200" dirty="0"/>
              <a:t>N4-Acetylaminobutanal</a:t>
            </a:r>
          </a:p>
          <a:p>
            <a:r>
              <a:rPr lang="en-CA" sz="1200" dirty="0"/>
              <a:t>N-</a:t>
            </a:r>
            <a:r>
              <a:rPr lang="en-CA" sz="1200" dirty="0" err="1"/>
              <a:t>Acetylputrescine</a:t>
            </a:r>
            <a:endParaRPr lang="en-CA" sz="1200" dirty="0"/>
          </a:p>
          <a:p>
            <a:r>
              <a:rPr lang="en-CA" sz="1200" dirty="0" err="1"/>
              <a:t>Nandrolone</a:t>
            </a:r>
            <a:r>
              <a:rPr lang="en-CA" sz="1200" dirty="0"/>
              <a:t> </a:t>
            </a:r>
            <a:r>
              <a:rPr lang="en-CA" sz="1200" dirty="0" err="1"/>
              <a:t>decanoate</a:t>
            </a:r>
            <a:endParaRPr lang="en-CA" sz="1200" dirty="0"/>
          </a:p>
          <a:p>
            <a:r>
              <a:rPr lang="en-CA" sz="1200" dirty="0"/>
              <a:t>N-</a:t>
            </a:r>
            <a:r>
              <a:rPr lang="en-CA" sz="1200" dirty="0" err="1"/>
              <a:t>Desmethylcitalopram</a:t>
            </a:r>
            <a:endParaRPr lang="en-CA" sz="1200" dirty="0"/>
          </a:p>
          <a:p>
            <a:r>
              <a:rPr lang="en-CA" sz="1200" dirty="0"/>
              <a:t>Nicotine</a:t>
            </a:r>
          </a:p>
          <a:p>
            <a:r>
              <a:rPr lang="en-CA" sz="1200" dirty="0"/>
              <a:t>Norepinephrine</a:t>
            </a:r>
          </a:p>
          <a:p>
            <a:r>
              <a:rPr lang="en-CA" sz="1200" dirty="0" err="1"/>
              <a:t>Normetanephrine</a:t>
            </a:r>
            <a:endParaRPr lang="en-CA" sz="1200" dirty="0"/>
          </a:p>
          <a:p>
            <a:r>
              <a:rPr lang="en-CA" sz="1200" dirty="0"/>
              <a:t>Oxygen</a:t>
            </a:r>
          </a:p>
          <a:p>
            <a:r>
              <a:rPr lang="en-CA" sz="1200" dirty="0" err="1"/>
              <a:t>Pargyline</a:t>
            </a:r>
            <a:endParaRPr lang="en-CA" sz="1200" dirty="0"/>
          </a:p>
          <a:p>
            <a:r>
              <a:rPr lang="en-CA" sz="1200" dirty="0" err="1"/>
              <a:t>Phenelzine</a:t>
            </a:r>
            <a:endParaRPr lang="en-CA" sz="1200" dirty="0"/>
          </a:p>
          <a:p>
            <a:r>
              <a:rPr lang="en-CA" sz="1200" dirty="0"/>
              <a:t>Phentermine</a:t>
            </a:r>
          </a:p>
          <a:p>
            <a:r>
              <a:rPr lang="en-CA" sz="1200" dirty="0" err="1"/>
              <a:t>Phenylacetaldehyde</a:t>
            </a:r>
            <a:endParaRPr lang="en-CA" sz="1200" dirty="0"/>
          </a:p>
          <a:p>
            <a:r>
              <a:rPr lang="en-CA" sz="1200" dirty="0" err="1"/>
              <a:t>Pyruvaldehyde</a:t>
            </a:r>
            <a:endParaRPr lang="en-CA" sz="1200" dirty="0"/>
          </a:p>
          <a:p>
            <a:r>
              <a:rPr lang="en-CA" sz="1200" dirty="0"/>
              <a:t>Quinoline-4,8-diol</a:t>
            </a:r>
          </a:p>
          <a:p>
            <a:r>
              <a:rPr lang="en-CA" sz="1200" dirty="0" err="1"/>
              <a:t>Selegiline</a:t>
            </a:r>
            <a:endParaRPr lang="en-CA" sz="1200" dirty="0"/>
          </a:p>
          <a:p>
            <a:r>
              <a:rPr lang="en-CA" sz="1200" dirty="0"/>
              <a:t>Serotonin</a:t>
            </a:r>
          </a:p>
          <a:p>
            <a:r>
              <a:rPr lang="en-CA" sz="1200" dirty="0"/>
              <a:t>Tranylcypromine</a:t>
            </a:r>
          </a:p>
          <a:p>
            <a:r>
              <a:rPr lang="en-CA" sz="1200" dirty="0"/>
              <a:t>Tryptamine</a:t>
            </a:r>
          </a:p>
          <a:p>
            <a:r>
              <a:rPr lang="en-CA" sz="1200" dirty="0"/>
              <a:t>Tyramine</a:t>
            </a:r>
          </a:p>
          <a:p>
            <a:r>
              <a:rPr lang="en-CA" sz="1200" dirty="0" err="1" smtClean="0"/>
              <a:t>Zonisamide</a:t>
            </a:r>
            <a:endParaRPr lang="en-CA" sz="1200" dirty="0"/>
          </a:p>
        </p:txBody>
      </p:sp>
      <p:sp>
        <p:nvSpPr>
          <p:cNvPr id="7" name="Rectangle 6"/>
          <p:cNvSpPr/>
          <p:nvPr/>
        </p:nvSpPr>
        <p:spPr>
          <a:xfrm>
            <a:off x="544803" y="6131938"/>
            <a:ext cx="10301266" cy="49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Supplementary Figure 4</a:t>
            </a:r>
            <a:r>
              <a:rPr lang="en-CA" sz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List of metabolites related to MAOA and MAOB through known interactions or enzymatic reactions. Shown are only direct partners.</a:t>
            </a:r>
            <a:endParaRPr lang="en-CA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641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9" r="30233"/>
          <a:stretch/>
        </p:blipFill>
        <p:spPr>
          <a:xfrm>
            <a:off x="819807" y="567559"/>
            <a:ext cx="3783724" cy="6133916"/>
          </a:xfrm>
        </p:spPr>
      </p:pic>
      <p:sp>
        <p:nvSpPr>
          <p:cNvPr id="5" name="TextBox 4"/>
          <p:cNvSpPr txBox="1"/>
          <p:nvPr/>
        </p:nvSpPr>
        <p:spPr>
          <a:xfrm>
            <a:off x="8481849" y="3358055"/>
            <a:ext cx="30742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Supplementary Figure 5.</a:t>
            </a:r>
          </a:p>
          <a:p>
            <a:r>
              <a:rPr lang="en-CA" dirty="0" smtClean="0"/>
              <a:t>SAM determination of significantly differentially concentrated metabolites between healthy and covid-19 infected subjects based on data provided by Shen, 2020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1434662" y="252249"/>
            <a:ext cx="3114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HEALTHY     MILD            SEVERE</a:t>
            </a:r>
            <a:endParaRPr lang="en-CA" dirty="0"/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31"/>
          <a:stretch/>
        </p:blipFill>
        <p:spPr>
          <a:xfrm>
            <a:off x="4587764" y="0"/>
            <a:ext cx="3011214" cy="67014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459421" y="551793"/>
            <a:ext cx="1135117" cy="63062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6" name="Group 5"/>
          <p:cNvGrpSpPr/>
          <p:nvPr/>
        </p:nvGrpSpPr>
        <p:grpSpPr>
          <a:xfrm>
            <a:off x="7303404" y="6275460"/>
            <a:ext cx="1038224" cy="582540"/>
            <a:chOff x="9954603" y="6046177"/>
            <a:chExt cx="1038224" cy="58254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31" t="-448" r="20435" b="93341"/>
            <a:stretch/>
          </p:blipFill>
          <p:spPr>
            <a:xfrm>
              <a:off x="9954603" y="6046177"/>
              <a:ext cx="1038224" cy="52607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963378" y="6290163"/>
              <a:ext cx="1024639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CA" sz="1600" dirty="0" smtClean="0"/>
                <a:t>-2     0     2</a:t>
              </a:r>
              <a:endParaRPr lang="en-CA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77431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4" t="7826" r="35487" b="6087"/>
          <a:stretch/>
        </p:blipFill>
        <p:spPr>
          <a:xfrm>
            <a:off x="775253" y="636103"/>
            <a:ext cx="4353339" cy="59038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7" r="30937" b="18551"/>
          <a:stretch/>
        </p:blipFill>
        <p:spPr>
          <a:xfrm>
            <a:off x="6997148" y="357809"/>
            <a:ext cx="4035288" cy="62303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140765" y="357809"/>
            <a:ext cx="668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ACE2</a:t>
            </a:r>
            <a:endParaRPr lang="en-CA" dirty="0"/>
          </a:p>
        </p:txBody>
      </p:sp>
      <p:sp>
        <p:nvSpPr>
          <p:cNvPr id="15" name="TextBox 14"/>
          <p:cNvSpPr txBox="1"/>
          <p:nvPr/>
        </p:nvSpPr>
        <p:spPr>
          <a:xfrm>
            <a:off x="9660835" y="278296"/>
            <a:ext cx="789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MAOB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99411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" y="354656"/>
            <a:ext cx="10713081" cy="6015664"/>
          </a:xfrm>
        </p:spPr>
      </p:pic>
      <p:sp>
        <p:nvSpPr>
          <p:cNvPr id="5" name="TextBox 4"/>
          <p:cNvSpPr txBox="1"/>
          <p:nvPr/>
        </p:nvSpPr>
        <p:spPr>
          <a:xfrm>
            <a:off x="2346960" y="2301240"/>
            <a:ext cx="1869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>
                <a:solidFill>
                  <a:srgbClr val="FF0000"/>
                </a:solidFill>
              </a:rPr>
              <a:t>Spike protein</a:t>
            </a:r>
            <a:endParaRPr lang="en-CA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13320" y="1935480"/>
            <a:ext cx="836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ACE2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9360" y="1859280"/>
            <a:ext cx="1048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MOAO</a:t>
            </a:r>
            <a:endParaRPr lang="en-CA" sz="2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4672" y="6468795"/>
            <a:ext cx="10301266" cy="278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sz="11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Supplementary Figure 6.  Comparison betwee</a:t>
            </a:r>
            <a:r>
              <a:rPr lang="en-CA" sz="11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X-ray structure off MOAO (PDB: 1GOS) and ACE2-Spike protein (PDB: 6M0J) </a:t>
            </a:r>
            <a:endParaRPr lang="en-CA" sz="11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568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5" y="361950"/>
            <a:ext cx="7905750" cy="6134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49107" y="3048000"/>
            <a:ext cx="689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H34</a:t>
            </a:r>
            <a:endParaRPr lang="en-CA" sz="24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13385" y="2379785"/>
            <a:ext cx="689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D30</a:t>
            </a:r>
            <a:endParaRPr lang="en-CA" sz="24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9970" y="3868616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K31</a:t>
            </a:r>
            <a:endParaRPr lang="en-CA" sz="24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4672" y="6468795"/>
            <a:ext cx="10301266" cy="287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sz="11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Supplementary Figure 8.  Comparison betwee</a:t>
            </a:r>
            <a:r>
              <a:rPr lang="en-CA" sz="11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X-ray structure off MOAO (PDB: 1GOS) and ACE2-Spike protein (PDB: 6M0J) – binding region </a:t>
            </a:r>
            <a:endParaRPr lang="en-CA" sz="11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69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60" y="1028455"/>
            <a:ext cx="6720618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2" y="904508"/>
            <a:ext cx="3998649" cy="25889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46" y="3615103"/>
            <a:ext cx="4012794" cy="25981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4672" y="6468795"/>
            <a:ext cx="10301266" cy="287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sz="11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Supplementary Figure 9.  Comparison betwee</a:t>
            </a:r>
            <a:r>
              <a:rPr lang="en-CA" sz="11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X-ray structure off MOAO (PDB: 1GOS) and ACE2-Spike protein (PDB: 6M0J) – binding region </a:t>
            </a:r>
            <a:endParaRPr lang="en-CA" sz="11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6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19522</TotalTime>
  <Words>774</Words>
  <Application>Microsoft Office PowerPoint</Application>
  <PresentationFormat>Widescreen</PresentationFormat>
  <Paragraphs>315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NRC-CNRC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Cuperlovic-Culf, Miroslava</dc:creator>
  <cp:lastModifiedBy>Cuperlovic-Culf, Miroslava</cp:lastModifiedBy>
  <cp:revision>180</cp:revision>
  <dcterms:created xsi:type="dcterms:W3CDTF">2020-05-13T17:05:09Z</dcterms:created>
  <dcterms:modified xsi:type="dcterms:W3CDTF">2020-06-16T14:40:39Z</dcterms:modified>
</cp:coreProperties>
</file>