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6" r:id="rId3"/>
    <p:sldId id="275" r:id="rId4"/>
    <p:sldId id="271" r:id="rId5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F4F9E3-13AB-4707-9E52-27D441BEF68B}">
          <p14:sldIdLst>
            <p14:sldId id="269"/>
            <p14:sldId id="276"/>
            <p14:sldId id="275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80927384077"/>
          <c:y val="0.1300462962962963"/>
          <c:w val="0.77675240594925621"/>
          <c:h val="0.7069987605715951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5446884928857575E-2"/>
                  <c:y val="0.56902777777777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3.2x - 6.3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0.40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'Correlation of Sensitiv Cohort'!$H$2:$H$85</c:f>
              <c:numCache>
                <c:formatCode>General</c:formatCode>
                <c:ptCount val="84"/>
                <c:pt idx="0">
                  <c:v>4.4498793386232016</c:v>
                </c:pt>
                <c:pt idx="1">
                  <c:v>4.3181259690731846</c:v>
                </c:pt>
                <c:pt idx="2">
                  <c:v>4.1585434104406707</c:v>
                </c:pt>
                <c:pt idx="3">
                  <c:v>4.0781667081681539</c:v>
                </c:pt>
                <c:pt idx="4">
                  <c:v>4.074304344001435</c:v>
                </c:pt>
                <c:pt idx="5">
                  <c:v>3.9937006948203502</c:v>
                </c:pt>
                <c:pt idx="6">
                  <c:v>3.9236584217933062</c:v>
                </c:pt>
                <c:pt idx="7">
                  <c:v>3.881441721941393</c:v>
                </c:pt>
                <c:pt idx="8">
                  <c:v>3.8695837077134239</c:v>
                </c:pt>
                <c:pt idx="9">
                  <c:v>3.8200700343123257</c:v>
                </c:pt>
                <c:pt idx="10">
                  <c:v>3.7829024059746446</c:v>
                </c:pt>
                <c:pt idx="11">
                  <c:v>3.7675268994083821</c:v>
                </c:pt>
                <c:pt idx="12">
                  <c:v>3.7377490738915573</c:v>
                </c:pt>
                <c:pt idx="13">
                  <c:v>3.7247672456463103</c:v>
                </c:pt>
                <c:pt idx="14">
                  <c:v>3.7126497016272113</c:v>
                </c:pt>
                <c:pt idx="15">
                  <c:v>3.7023443583557687</c:v>
                </c:pt>
                <c:pt idx="16">
                  <c:v>3.6930230679236939</c:v>
                </c:pt>
                <c:pt idx="17">
                  <c:v>3.67089495352021</c:v>
                </c:pt>
                <c:pt idx="18">
                  <c:v>3.664359874551141</c:v>
                </c:pt>
                <c:pt idx="19">
                  <c:v>3.6472851450253665</c:v>
                </c:pt>
                <c:pt idx="20">
                  <c:v>3.5803546611065915</c:v>
                </c:pt>
                <c:pt idx="21">
                  <c:v>3.5802405082653763</c:v>
                </c:pt>
                <c:pt idx="22">
                  <c:v>3.5177235948337358</c:v>
                </c:pt>
                <c:pt idx="23">
                  <c:v>3.4814426285023048</c:v>
                </c:pt>
                <c:pt idx="24">
                  <c:v>3.4715850541851898</c:v>
                </c:pt>
                <c:pt idx="25">
                  <c:v>3.4644895474339714</c:v>
                </c:pt>
                <c:pt idx="26">
                  <c:v>3.4640422054388109</c:v>
                </c:pt>
                <c:pt idx="27">
                  <c:v>3.4324882557705063</c:v>
                </c:pt>
                <c:pt idx="28">
                  <c:v>3.4005379893919461</c:v>
                </c:pt>
                <c:pt idx="29">
                  <c:v>3.3829171350875309</c:v>
                </c:pt>
                <c:pt idx="30">
                  <c:v>3.3244882333076564</c:v>
                </c:pt>
                <c:pt idx="31">
                  <c:v>3.2626883443016963</c:v>
                </c:pt>
                <c:pt idx="32">
                  <c:v>3.2509076997008561</c:v>
                </c:pt>
                <c:pt idx="33">
                  <c:v>3.2076343673889616</c:v>
                </c:pt>
                <c:pt idx="34">
                  <c:v>3.185825359612962</c:v>
                </c:pt>
                <c:pt idx="35">
                  <c:v>3.1553360374650619</c:v>
                </c:pt>
                <c:pt idx="36">
                  <c:v>3.1473671077937864</c:v>
                </c:pt>
                <c:pt idx="37">
                  <c:v>3.1423894661188361</c:v>
                </c:pt>
                <c:pt idx="38">
                  <c:v>3.1395642661758498</c:v>
                </c:pt>
                <c:pt idx="39">
                  <c:v>3.1367205671564067</c:v>
                </c:pt>
                <c:pt idx="40">
                  <c:v>3.082066934285113</c:v>
                </c:pt>
                <c:pt idx="41">
                  <c:v>3.0766404436703421</c:v>
                </c:pt>
                <c:pt idx="42">
                  <c:v>3.0696680969115957</c:v>
                </c:pt>
                <c:pt idx="43">
                  <c:v>3.0595634179012676</c:v>
                </c:pt>
                <c:pt idx="44">
                  <c:v>3.037027879755775</c:v>
                </c:pt>
                <c:pt idx="45">
                  <c:v>3.030194785356751</c:v>
                </c:pt>
                <c:pt idx="46">
                  <c:v>2.9652957958116564</c:v>
                </c:pt>
                <c:pt idx="47">
                  <c:v>2.9153470623241917</c:v>
                </c:pt>
                <c:pt idx="48">
                  <c:v>2.9072500828813284</c:v>
                </c:pt>
                <c:pt idx="49">
                  <c:v>2.9069811532288541</c:v>
                </c:pt>
                <c:pt idx="50">
                  <c:v>2.8770832566506508</c:v>
                </c:pt>
                <c:pt idx="51">
                  <c:v>2.8106357002755371</c:v>
                </c:pt>
                <c:pt idx="52">
                  <c:v>2.764475027434409</c:v>
                </c:pt>
                <c:pt idx="53">
                  <c:v>2.7567121601647715</c:v>
                </c:pt>
                <c:pt idx="54">
                  <c:v>2.7520484478194387</c:v>
                </c:pt>
                <c:pt idx="55">
                  <c:v>2.751048034820188</c:v>
                </c:pt>
                <c:pt idx="56">
                  <c:v>2.7268901407418218</c:v>
                </c:pt>
                <c:pt idx="57">
                  <c:v>2.648652695131223</c:v>
                </c:pt>
                <c:pt idx="58">
                  <c:v>2.6442415858437287</c:v>
                </c:pt>
                <c:pt idx="59">
                  <c:v>2.502836638621003</c:v>
                </c:pt>
                <c:pt idx="60">
                  <c:v>3.5964871337365443</c:v>
                </c:pt>
                <c:pt idx="61">
                  <c:v>2.80543288813214</c:v>
                </c:pt>
                <c:pt idx="62">
                  <c:v>2.7655940553194451</c:v>
                </c:pt>
                <c:pt idx="63">
                  <c:v>2.758684849882441</c:v>
                </c:pt>
                <c:pt idx="64">
                  <c:v>2.709948016510761</c:v>
                </c:pt>
                <c:pt idx="65">
                  <c:v>2.6609602917760835</c:v>
                </c:pt>
                <c:pt idx="66">
                  <c:v>2.197831693328903</c:v>
                </c:pt>
                <c:pt idx="67">
                  <c:v>2.5410797677766288</c:v>
                </c:pt>
                <c:pt idx="68">
                  <c:v>4.0911743607068818</c:v>
                </c:pt>
                <c:pt idx="69">
                  <c:v>2.9355576450930139</c:v>
                </c:pt>
                <c:pt idx="70">
                  <c:v>2.1789769472931693</c:v>
                </c:pt>
                <c:pt idx="71">
                  <c:v>2.1772478362556233</c:v>
                </c:pt>
                <c:pt idx="72">
                  <c:v>2.1652443261253107</c:v>
                </c:pt>
                <c:pt idx="73">
                  <c:v>2.0124153747624329</c:v>
                </c:pt>
                <c:pt idx="74">
                  <c:v>2.7732011423563443</c:v>
                </c:pt>
                <c:pt idx="75">
                  <c:v>2.5692568333286103</c:v>
                </c:pt>
                <c:pt idx="76">
                  <c:v>2.5251744278352715</c:v>
                </c:pt>
                <c:pt idx="77">
                  <c:v>1.8367670473942053</c:v>
                </c:pt>
                <c:pt idx="78">
                  <c:v>2.744762237065578</c:v>
                </c:pt>
                <c:pt idx="79">
                  <c:v>2.7252580663599613</c:v>
                </c:pt>
                <c:pt idx="80">
                  <c:v>2.1942367487238292</c:v>
                </c:pt>
                <c:pt idx="81">
                  <c:v>2.0257153839013404</c:v>
                </c:pt>
                <c:pt idx="82">
                  <c:v>2.0166155475571776</c:v>
                </c:pt>
                <c:pt idx="83">
                  <c:v>1.8375253094496014</c:v>
                </c:pt>
              </c:numCache>
            </c:numRef>
          </c:xVal>
          <c:yVal>
            <c:numRef>
              <c:f>'Correlation of Sensitiv Cohort'!$L$2:$L$85</c:f>
              <c:numCache>
                <c:formatCode>General</c:formatCode>
                <c:ptCount val="84"/>
                <c:pt idx="0">
                  <c:v>6.5218359625453894</c:v>
                </c:pt>
                <c:pt idx="1">
                  <c:v>6.3239104380197899</c:v>
                </c:pt>
                <c:pt idx="2">
                  <c:v>6.3508508054833754</c:v>
                </c:pt>
                <c:pt idx="3">
                  <c:v>6.4017328495226211</c:v>
                </c:pt>
                <c:pt idx="4">
                  <c:v>2.7172102990195959</c:v>
                </c:pt>
                <c:pt idx="5">
                  <c:v>6.2883585621936611</c:v>
                </c:pt>
                <c:pt idx="6">
                  <c:v>6.2143191208007664</c:v>
                </c:pt>
                <c:pt idx="7">
                  <c:v>6.4760575956775446</c:v>
                </c:pt>
                <c:pt idx="8">
                  <c:v>4.854494418154875</c:v>
                </c:pt>
                <c:pt idx="9">
                  <c:v>5.2121802100444308</c:v>
                </c:pt>
                <c:pt idx="10">
                  <c:v>6.4802651220544627</c:v>
                </c:pt>
                <c:pt idx="11">
                  <c:v>5.2110121934855114</c:v>
                </c:pt>
                <c:pt idx="12">
                  <c:v>6.399342019125501</c:v>
                </c:pt>
                <c:pt idx="13">
                  <c:v>6.8691311196442948</c:v>
                </c:pt>
                <c:pt idx="14">
                  <c:v>5.7663301309503687</c:v>
                </c:pt>
                <c:pt idx="15">
                  <c:v>3.374343989038501</c:v>
                </c:pt>
                <c:pt idx="16">
                  <c:v>6.3421635832893513</c:v>
                </c:pt>
                <c:pt idx="17">
                  <c:v>7.0800180290891754</c:v>
                </c:pt>
                <c:pt idx="18">
                  <c:v>2.8563881768140909</c:v>
                </c:pt>
                <c:pt idx="19">
                  <c:v>6.9056878485268607</c:v>
                </c:pt>
                <c:pt idx="20">
                  <c:v>7.2564445964734423</c:v>
                </c:pt>
                <c:pt idx="21">
                  <c:v>4.5065257790431232</c:v>
                </c:pt>
                <c:pt idx="22">
                  <c:v>0.86631456137704721</c:v>
                </c:pt>
                <c:pt idx="23">
                  <c:v>2.2066432239833955</c:v>
                </c:pt>
                <c:pt idx="24">
                  <c:v>4.279471295644468</c:v>
                </c:pt>
                <c:pt idx="25">
                  <c:v>4.6741216326323949</c:v>
                </c:pt>
                <c:pt idx="26">
                  <c:v>1.9377210257617929</c:v>
                </c:pt>
                <c:pt idx="27">
                  <c:v>6.1362734298505819</c:v>
                </c:pt>
                <c:pt idx="28">
                  <c:v>5.8931194758359187</c:v>
                </c:pt>
                <c:pt idx="29">
                  <c:v>4.7745235295902324</c:v>
                </c:pt>
                <c:pt idx="30">
                  <c:v>4.4692347936676553</c:v>
                </c:pt>
                <c:pt idx="31">
                  <c:v>6.7455062658691594</c:v>
                </c:pt>
                <c:pt idx="32">
                  <c:v>5.2334279437484703</c:v>
                </c:pt>
                <c:pt idx="33">
                  <c:v>6.0528940467474435</c:v>
                </c:pt>
                <c:pt idx="34">
                  <c:v>5.5257556928294864</c:v>
                </c:pt>
                <c:pt idx="35">
                  <c:v>1.7268312170324931</c:v>
                </c:pt>
                <c:pt idx="36">
                  <c:v>7.2564445964734423</c:v>
                </c:pt>
                <c:pt idx="37">
                  <c:v>4.642701571833233</c:v>
                </c:pt>
                <c:pt idx="38">
                  <c:v>6.1362734298505819</c:v>
                </c:pt>
                <c:pt idx="39">
                  <c:v>7.3101583179478196</c:v>
                </c:pt>
                <c:pt idx="40">
                  <c:v>6.9331004749313676</c:v>
                </c:pt>
                <c:pt idx="41">
                  <c:v>5.7663301309503687</c:v>
                </c:pt>
                <c:pt idx="42">
                  <c:v>6.1074786466266175</c:v>
                </c:pt>
                <c:pt idx="43">
                  <c:v>5.8725825448332234</c:v>
                </c:pt>
                <c:pt idx="44">
                  <c:v>4.4255935776530588</c:v>
                </c:pt>
                <c:pt idx="45">
                  <c:v>5.246408087246385</c:v>
                </c:pt>
                <c:pt idx="46">
                  <c:v>1.8547935979936874</c:v>
                </c:pt>
                <c:pt idx="47">
                  <c:v>2.3091761874785144</c:v>
                </c:pt>
                <c:pt idx="48">
                  <c:v>3.5335633482145119</c:v>
                </c:pt>
                <c:pt idx="49">
                  <c:v>4.3168698050643339</c:v>
                </c:pt>
                <c:pt idx="50">
                  <c:v>6.9307373375628867</c:v>
                </c:pt>
                <c:pt idx="51">
                  <c:v>2.9269482479497722</c:v>
                </c:pt>
                <c:pt idx="52">
                  <c:v>4.0513721017210251</c:v>
                </c:pt>
                <c:pt idx="53">
                  <c:v>2.1358631653686793</c:v>
                </c:pt>
                <c:pt idx="54">
                  <c:v>0.79825793264450029</c:v>
                </c:pt>
                <c:pt idx="55">
                  <c:v>4.7665951617292706</c:v>
                </c:pt>
                <c:pt idx="56">
                  <c:v>4.3377110921282895</c:v>
                </c:pt>
                <c:pt idx="57">
                  <c:v>4.6808869207196917</c:v>
                </c:pt>
                <c:pt idx="58">
                  <c:v>4.8237493603082733</c:v>
                </c:pt>
                <c:pt idx="59">
                  <c:v>1.3305584000308026</c:v>
                </c:pt>
                <c:pt idx="60">
                  <c:v>4.0478873293965503</c:v>
                </c:pt>
                <c:pt idx="61">
                  <c:v>3.377123749129487</c:v>
                </c:pt>
                <c:pt idx="62">
                  <c:v>5.9738408395331453</c:v>
                </c:pt>
                <c:pt idx="63">
                  <c:v>4.3547342399706039</c:v>
                </c:pt>
                <c:pt idx="64">
                  <c:v>3.3090306297887491</c:v>
                </c:pt>
                <c:pt idx="65">
                  <c:v>6.4122734446708236</c:v>
                </c:pt>
                <c:pt idx="66">
                  <c:v>1.969380764941608</c:v>
                </c:pt>
                <c:pt idx="67">
                  <c:v>-1.3043037475598882E-2</c:v>
                </c:pt>
                <c:pt idx="68">
                  <c:v>-1.3364276645824773</c:v>
                </c:pt>
                <c:pt idx="69">
                  <c:v>-0.29867274258705939</c:v>
                </c:pt>
                <c:pt idx="70">
                  <c:v>-5.2653445665209953</c:v>
                </c:pt>
                <c:pt idx="71">
                  <c:v>-0.61705613043100949</c:v>
                </c:pt>
                <c:pt idx="72">
                  <c:v>-0.93236128312463673</c:v>
                </c:pt>
                <c:pt idx="73">
                  <c:v>0.64892555945312125</c:v>
                </c:pt>
                <c:pt idx="74">
                  <c:v>-1.9827907099677771</c:v>
                </c:pt>
                <c:pt idx="75">
                  <c:v>0.35839626195665403</c:v>
                </c:pt>
                <c:pt idx="76">
                  <c:v>3.405992359675837</c:v>
                </c:pt>
                <c:pt idx="77">
                  <c:v>-0.90238920337357764</c:v>
                </c:pt>
                <c:pt idx="78">
                  <c:v>0.55875743037376235</c:v>
                </c:pt>
                <c:pt idx="79">
                  <c:v>-0.18114943910456646</c:v>
                </c:pt>
                <c:pt idx="80">
                  <c:v>-1.4819685073978306</c:v>
                </c:pt>
                <c:pt idx="81">
                  <c:v>-3.4739311883324127</c:v>
                </c:pt>
                <c:pt idx="82">
                  <c:v>-2.3959286763311392</c:v>
                </c:pt>
                <c:pt idx="83">
                  <c:v>-5.6438561897747244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2F6-4CC3-A890-1CF216679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84960"/>
        <c:axId val="572485352"/>
      </c:scatterChart>
      <c:valAx>
        <c:axId val="572484960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ysClr val="windowText" lastClr="000000"/>
                    </a:solidFill>
                  </a:rPr>
                  <a:t>Log</a:t>
                </a:r>
                <a:r>
                  <a:rPr lang="en-US" sz="1400" baseline="-25000" dirty="0">
                    <a:solidFill>
                      <a:sysClr val="windowText" lastClr="000000"/>
                    </a:solidFill>
                  </a:rPr>
                  <a:t>10</a:t>
                </a:r>
                <a:r>
                  <a:rPr lang="en-US" sz="1400" baseline="0" dirty="0">
                    <a:solidFill>
                      <a:sysClr val="windowText" lastClr="000000"/>
                    </a:solidFill>
                  </a:rPr>
                  <a:t>(ID50 Titers SARS-CoV-2)</a:t>
                </a:r>
                <a:endParaRPr lang="en-US" sz="14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9133902012248469"/>
              <c:y val="0.90699074074074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85352"/>
        <c:crosses val="autoZero"/>
        <c:crossBetween val="midCat"/>
        <c:majorUnit val="1"/>
      </c:valAx>
      <c:valAx>
        <c:axId val="5724853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Log</a:t>
                </a:r>
                <a:r>
                  <a:rPr lang="en-US" sz="1400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400" baseline="0">
                    <a:solidFill>
                      <a:sysClr val="windowText" lastClr="000000"/>
                    </a:solidFill>
                  </a:rPr>
                  <a:t>[Diazyme IgG (AU/mL)]</a:t>
                </a:r>
                <a:endParaRPr lang="en-US" sz="14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84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27537182852145"/>
          <c:y val="0.10689814814814814"/>
          <c:w val="0.77675240594925621"/>
          <c:h val="0.7069987605715951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7961504811898508E-2"/>
                  <c:y val="0.4413502478856809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1.9x - 2.9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0.27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'Correlation of Sensitiv Cohort'!$H$2:$H$85</c:f>
              <c:numCache>
                <c:formatCode>General</c:formatCode>
                <c:ptCount val="84"/>
                <c:pt idx="0">
                  <c:v>4.4498793386232016</c:v>
                </c:pt>
                <c:pt idx="1">
                  <c:v>4.3181259690731846</c:v>
                </c:pt>
                <c:pt idx="2">
                  <c:v>4.1585434104406707</c:v>
                </c:pt>
                <c:pt idx="3">
                  <c:v>4.0781667081681539</c:v>
                </c:pt>
                <c:pt idx="4">
                  <c:v>4.074304344001435</c:v>
                </c:pt>
                <c:pt idx="5">
                  <c:v>3.9937006948203502</c:v>
                </c:pt>
                <c:pt idx="6">
                  <c:v>3.9236584217933062</c:v>
                </c:pt>
                <c:pt idx="7">
                  <c:v>3.881441721941393</c:v>
                </c:pt>
                <c:pt idx="8">
                  <c:v>3.8695837077134239</c:v>
                </c:pt>
                <c:pt idx="9">
                  <c:v>3.8200700343123257</c:v>
                </c:pt>
                <c:pt idx="10">
                  <c:v>3.7829024059746446</c:v>
                </c:pt>
                <c:pt idx="11">
                  <c:v>3.7675268994083821</c:v>
                </c:pt>
                <c:pt idx="12">
                  <c:v>3.7377490738915573</c:v>
                </c:pt>
                <c:pt idx="13">
                  <c:v>3.7247672456463103</c:v>
                </c:pt>
                <c:pt idx="14">
                  <c:v>3.7126497016272113</c:v>
                </c:pt>
                <c:pt idx="15">
                  <c:v>3.7023443583557687</c:v>
                </c:pt>
                <c:pt idx="16">
                  <c:v>3.6930230679236939</c:v>
                </c:pt>
                <c:pt idx="17">
                  <c:v>3.67089495352021</c:v>
                </c:pt>
                <c:pt idx="18">
                  <c:v>3.664359874551141</c:v>
                </c:pt>
                <c:pt idx="19">
                  <c:v>3.6472851450253665</c:v>
                </c:pt>
                <c:pt idx="20">
                  <c:v>3.5803546611065915</c:v>
                </c:pt>
                <c:pt idx="21">
                  <c:v>3.5802405082653763</c:v>
                </c:pt>
                <c:pt idx="22">
                  <c:v>3.5177235948337358</c:v>
                </c:pt>
                <c:pt idx="23">
                  <c:v>3.4814426285023048</c:v>
                </c:pt>
                <c:pt idx="24">
                  <c:v>3.4715850541851898</c:v>
                </c:pt>
                <c:pt idx="25">
                  <c:v>3.4644895474339714</c:v>
                </c:pt>
                <c:pt idx="26">
                  <c:v>3.4640422054388109</c:v>
                </c:pt>
                <c:pt idx="27">
                  <c:v>3.4324882557705063</c:v>
                </c:pt>
                <c:pt idx="28">
                  <c:v>3.4005379893919461</c:v>
                </c:pt>
                <c:pt idx="29">
                  <c:v>3.3829171350875309</c:v>
                </c:pt>
                <c:pt idx="30">
                  <c:v>3.3244882333076564</c:v>
                </c:pt>
                <c:pt idx="31">
                  <c:v>3.2626883443016963</c:v>
                </c:pt>
                <c:pt idx="32">
                  <c:v>3.2509076997008561</c:v>
                </c:pt>
                <c:pt idx="33">
                  <c:v>3.2076343673889616</c:v>
                </c:pt>
                <c:pt idx="34">
                  <c:v>3.185825359612962</c:v>
                </c:pt>
                <c:pt idx="35">
                  <c:v>3.1553360374650619</c:v>
                </c:pt>
                <c:pt idx="36">
                  <c:v>3.1473671077937864</c:v>
                </c:pt>
                <c:pt idx="37">
                  <c:v>3.1423894661188361</c:v>
                </c:pt>
                <c:pt idx="38">
                  <c:v>3.1395642661758498</c:v>
                </c:pt>
                <c:pt idx="39">
                  <c:v>3.1367205671564067</c:v>
                </c:pt>
                <c:pt idx="40">
                  <c:v>3.082066934285113</c:v>
                </c:pt>
                <c:pt idx="41">
                  <c:v>3.0766404436703421</c:v>
                </c:pt>
                <c:pt idx="42">
                  <c:v>3.0696680969115957</c:v>
                </c:pt>
                <c:pt idx="43">
                  <c:v>3.0595634179012676</c:v>
                </c:pt>
                <c:pt idx="44">
                  <c:v>3.037027879755775</c:v>
                </c:pt>
                <c:pt idx="45">
                  <c:v>3.030194785356751</c:v>
                </c:pt>
                <c:pt idx="46">
                  <c:v>2.9652957958116564</c:v>
                </c:pt>
                <c:pt idx="47">
                  <c:v>2.9153470623241917</c:v>
                </c:pt>
                <c:pt idx="48">
                  <c:v>2.9072500828813284</c:v>
                </c:pt>
                <c:pt idx="49">
                  <c:v>2.9069811532288541</c:v>
                </c:pt>
                <c:pt idx="50">
                  <c:v>2.8770832566506508</c:v>
                </c:pt>
                <c:pt idx="51">
                  <c:v>2.8106357002755371</c:v>
                </c:pt>
                <c:pt idx="52">
                  <c:v>2.764475027434409</c:v>
                </c:pt>
                <c:pt idx="53">
                  <c:v>2.7567121601647715</c:v>
                </c:pt>
                <c:pt idx="54">
                  <c:v>2.7520484478194387</c:v>
                </c:pt>
                <c:pt idx="55">
                  <c:v>2.751048034820188</c:v>
                </c:pt>
                <c:pt idx="56">
                  <c:v>2.7268901407418218</c:v>
                </c:pt>
                <c:pt idx="57">
                  <c:v>2.648652695131223</c:v>
                </c:pt>
                <c:pt idx="58">
                  <c:v>2.6442415858437287</c:v>
                </c:pt>
                <c:pt idx="59">
                  <c:v>2.502836638621003</c:v>
                </c:pt>
                <c:pt idx="60">
                  <c:v>3.5964871337365443</c:v>
                </c:pt>
                <c:pt idx="61">
                  <c:v>2.80543288813214</c:v>
                </c:pt>
                <c:pt idx="62">
                  <c:v>2.7655940553194451</c:v>
                </c:pt>
                <c:pt idx="63">
                  <c:v>2.758684849882441</c:v>
                </c:pt>
                <c:pt idx="64">
                  <c:v>2.709948016510761</c:v>
                </c:pt>
                <c:pt idx="65">
                  <c:v>2.6609602917760835</c:v>
                </c:pt>
                <c:pt idx="66">
                  <c:v>2.197831693328903</c:v>
                </c:pt>
                <c:pt idx="67">
                  <c:v>2.5410797677766288</c:v>
                </c:pt>
                <c:pt idx="68">
                  <c:v>4.0911743607068818</c:v>
                </c:pt>
                <c:pt idx="69">
                  <c:v>2.9355576450930139</c:v>
                </c:pt>
                <c:pt idx="70">
                  <c:v>2.1789769472931693</c:v>
                </c:pt>
                <c:pt idx="71">
                  <c:v>2.1772478362556233</c:v>
                </c:pt>
                <c:pt idx="72">
                  <c:v>2.1652443261253107</c:v>
                </c:pt>
                <c:pt idx="73">
                  <c:v>2.0124153747624329</c:v>
                </c:pt>
                <c:pt idx="74">
                  <c:v>2.7732011423563443</c:v>
                </c:pt>
                <c:pt idx="75">
                  <c:v>2.5692568333286103</c:v>
                </c:pt>
                <c:pt idx="76">
                  <c:v>2.5251744278352715</c:v>
                </c:pt>
                <c:pt idx="77">
                  <c:v>1.8367670473942053</c:v>
                </c:pt>
                <c:pt idx="78">
                  <c:v>2.744762237065578</c:v>
                </c:pt>
                <c:pt idx="79">
                  <c:v>2.7252580663599613</c:v>
                </c:pt>
                <c:pt idx="80">
                  <c:v>2.1942367487238292</c:v>
                </c:pt>
                <c:pt idx="81">
                  <c:v>2.0257153839013404</c:v>
                </c:pt>
                <c:pt idx="82">
                  <c:v>2.0166155475571776</c:v>
                </c:pt>
                <c:pt idx="83">
                  <c:v>1.8375253094496014</c:v>
                </c:pt>
              </c:numCache>
            </c:numRef>
          </c:xVal>
          <c:yVal>
            <c:numRef>
              <c:f>'Correlation of Sensitiv Cohort'!$N$2:$N$85</c:f>
              <c:numCache>
                <c:formatCode>General</c:formatCode>
                <c:ptCount val="84"/>
                <c:pt idx="0">
                  <c:v>4.7004397181410926</c:v>
                </c:pt>
                <c:pt idx="1">
                  <c:v>3.9726926540042644</c:v>
                </c:pt>
                <c:pt idx="2">
                  <c:v>3.9726926540042644</c:v>
                </c:pt>
                <c:pt idx="3">
                  <c:v>5.7169908944049403</c:v>
                </c:pt>
                <c:pt idx="4">
                  <c:v>2.773996325111173</c:v>
                </c:pt>
                <c:pt idx="5">
                  <c:v>5.0223678130284544</c:v>
                </c:pt>
                <c:pt idx="6">
                  <c:v>4.3434078222978139</c:v>
                </c:pt>
                <c:pt idx="7">
                  <c:v>5.8972404255747994</c:v>
                </c:pt>
                <c:pt idx="8">
                  <c:v>3.8379432418910269</c:v>
                </c:pt>
                <c:pt idx="9">
                  <c:v>4.6438561897747244</c:v>
                </c:pt>
                <c:pt idx="10">
                  <c:v>3.6088092426755241</c:v>
                </c:pt>
                <c:pt idx="11">
                  <c:v>2.1243281350022021</c:v>
                </c:pt>
                <c:pt idx="12">
                  <c:v>5.7708290460324898</c:v>
                </c:pt>
                <c:pt idx="13">
                  <c:v>3.8379432418910269</c:v>
                </c:pt>
                <c:pt idx="14">
                  <c:v>5.7441610955704103</c:v>
                </c:pt>
                <c:pt idx="15">
                  <c:v>3.0268000593437154</c:v>
                </c:pt>
                <c:pt idx="16">
                  <c:v>4.6028844087184186</c:v>
                </c:pt>
                <c:pt idx="17">
                  <c:v>4.8579809951275728</c:v>
                </c:pt>
                <c:pt idx="18">
                  <c:v>3.3362833878644325</c:v>
                </c:pt>
                <c:pt idx="19">
                  <c:v>4.485426827170242</c:v>
                </c:pt>
                <c:pt idx="20">
                  <c:v>6.0312187306107203</c:v>
                </c:pt>
                <c:pt idx="21">
                  <c:v>3.0391383939069585</c:v>
                </c:pt>
                <c:pt idx="22">
                  <c:v>2.3219280948873622</c:v>
                </c:pt>
                <c:pt idx="23">
                  <c:v>3.4594316186372978</c:v>
                </c:pt>
                <c:pt idx="24">
                  <c:v>4.6147098441152083</c:v>
                </c:pt>
                <c:pt idx="25">
                  <c:v>4.2326607567902759</c:v>
                </c:pt>
                <c:pt idx="26">
                  <c:v>2.7865963618908069</c:v>
                </c:pt>
                <c:pt idx="27">
                  <c:v>4.6724253419714952</c:v>
                </c:pt>
                <c:pt idx="28">
                  <c:v>4.1043366598147353</c:v>
                </c:pt>
                <c:pt idx="29">
                  <c:v>4.2779847472997652</c:v>
                </c:pt>
                <c:pt idx="30">
                  <c:v>6</c:v>
                </c:pt>
                <c:pt idx="31">
                  <c:v>4.2927817492278466</c:v>
                </c:pt>
                <c:pt idx="32">
                  <c:v>3.4195388915137843</c:v>
                </c:pt>
                <c:pt idx="33">
                  <c:v>4</c:v>
                </c:pt>
                <c:pt idx="34">
                  <c:v>2.2750070474998698</c:v>
                </c:pt>
                <c:pt idx="35">
                  <c:v>2.3276873641760472</c:v>
                </c:pt>
                <c:pt idx="36">
                  <c:v>6.0312187306107203</c:v>
                </c:pt>
                <c:pt idx="37">
                  <c:v>5.9954845188775066</c:v>
                </c:pt>
                <c:pt idx="38">
                  <c:v>4.6724253419714952</c:v>
                </c:pt>
                <c:pt idx="39">
                  <c:v>4.8328900141647422</c:v>
                </c:pt>
                <c:pt idx="40">
                  <c:v>3.7004397181410922</c:v>
                </c:pt>
                <c:pt idx="41">
                  <c:v>2.4905701304462013</c:v>
                </c:pt>
                <c:pt idx="42">
                  <c:v>4.9954845188775074</c:v>
                </c:pt>
                <c:pt idx="43">
                  <c:v>3.3219280948873626</c:v>
                </c:pt>
                <c:pt idx="44">
                  <c:v>1.1953475983222193</c:v>
                </c:pt>
                <c:pt idx="45">
                  <c:v>5.3074285251922468</c:v>
                </c:pt>
                <c:pt idx="46">
                  <c:v>5.0789513413948217</c:v>
                </c:pt>
                <c:pt idx="47">
                  <c:v>2.2418401835646709</c:v>
                </c:pt>
                <c:pt idx="48">
                  <c:v>5.0789513413948217</c:v>
                </c:pt>
                <c:pt idx="49">
                  <c:v>3.5109619192773796</c:v>
                </c:pt>
                <c:pt idx="50">
                  <c:v>3.5360529002402101</c:v>
                </c:pt>
                <c:pt idx="51">
                  <c:v>1.0143552929770701</c:v>
                </c:pt>
                <c:pt idx="52">
                  <c:v>0.42223300068304781</c:v>
                </c:pt>
                <c:pt idx="53">
                  <c:v>1.9597701552114675</c:v>
                </c:pt>
                <c:pt idx="54">
                  <c:v>2.2957230245399685</c:v>
                </c:pt>
                <c:pt idx="55">
                  <c:v>0.54596836910529256</c:v>
                </c:pt>
                <c:pt idx="56">
                  <c:v>4.6780719051126383</c:v>
                </c:pt>
                <c:pt idx="57">
                  <c:v>4.7548875021634691</c:v>
                </c:pt>
                <c:pt idx="58">
                  <c:v>4.7333543406138281</c:v>
                </c:pt>
                <c:pt idx="59">
                  <c:v>4.6438561897747244</c:v>
                </c:pt>
                <c:pt idx="60">
                  <c:v>4.8579809951275728</c:v>
                </c:pt>
                <c:pt idx="61">
                  <c:v>4.08746284125034</c:v>
                </c:pt>
                <c:pt idx="62">
                  <c:v>1.0143552929770701</c:v>
                </c:pt>
                <c:pt idx="63">
                  <c:v>1.6415460290875239</c:v>
                </c:pt>
                <c:pt idx="64">
                  <c:v>4.5607149544744789</c:v>
                </c:pt>
                <c:pt idx="65">
                  <c:v>6.1313425391232608</c:v>
                </c:pt>
                <c:pt idx="66">
                  <c:v>4.1618876823768938</c:v>
                </c:pt>
                <c:pt idx="67">
                  <c:v>2.066950243924627</c:v>
                </c:pt>
                <c:pt idx="68">
                  <c:v>2.232660756790275</c:v>
                </c:pt>
                <c:pt idx="69">
                  <c:v>0.50589092972995731</c:v>
                </c:pt>
                <c:pt idx="70">
                  <c:v>0.2509615735332188</c:v>
                </c:pt>
                <c:pt idx="71">
                  <c:v>2.9597701552114675</c:v>
                </c:pt>
                <c:pt idx="72">
                  <c:v>4.3715588626119626</c:v>
                </c:pt>
                <c:pt idx="73">
                  <c:v>-0.42662547355405567</c:v>
                </c:pt>
                <c:pt idx="74">
                  <c:v>-2.3959286763311392</c:v>
                </c:pt>
                <c:pt idx="75">
                  <c:v>8.4064264788474549E-2</c:v>
                </c:pt>
                <c:pt idx="76">
                  <c:v>0.41142624572646502</c:v>
                </c:pt>
                <c:pt idx="77">
                  <c:v>3.350497247084133</c:v>
                </c:pt>
                <c:pt idx="78">
                  <c:v>-0.10624949827943407</c:v>
                </c:pt>
                <c:pt idx="79">
                  <c:v>-2.2378638300988882</c:v>
                </c:pt>
                <c:pt idx="80">
                  <c:v>-3.2108967824986188</c:v>
                </c:pt>
                <c:pt idx="81">
                  <c:v>-1.4540316308947077</c:v>
                </c:pt>
                <c:pt idx="82">
                  <c:v>-1.680382065799839</c:v>
                </c:pt>
                <c:pt idx="83">
                  <c:v>-3.6438561897747253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28-48B1-B337-A84E5736D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86136"/>
        <c:axId val="572486528"/>
      </c:scatterChart>
      <c:valAx>
        <c:axId val="572486136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ysClr val="windowText" lastClr="000000"/>
                    </a:solidFill>
                  </a:rPr>
                  <a:t>Log</a:t>
                </a:r>
                <a:r>
                  <a:rPr lang="en-US" sz="1400" baseline="-25000" dirty="0">
                    <a:solidFill>
                      <a:sysClr val="windowText" lastClr="000000"/>
                    </a:solidFill>
                  </a:rPr>
                  <a:t>10</a:t>
                </a:r>
                <a:r>
                  <a:rPr lang="en-US" sz="1400" baseline="0" dirty="0">
                    <a:solidFill>
                      <a:sysClr val="windowText" lastClr="000000"/>
                    </a:solidFill>
                  </a:rPr>
                  <a:t>(ID50 Titers SARS-CoV-2)</a:t>
                </a:r>
                <a:endParaRPr lang="en-US" sz="14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967246281714786"/>
              <c:y val="0.90699074074074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86528"/>
        <c:crosses val="autoZero"/>
        <c:crossBetween val="midCat"/>
        <c:majorUnit val="1"/>
      </c:valAx>
      <c:valAx>
        <c:axId val="5724865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ysClr val="windowText" lastClr="000000"/>
                    </a:solidFill>
                  </a:rPr>
                  <a:t>Log</a:t>
                </a:r>
                <a:r>
                  <a:rPr lang="en-US" sz="1400" baseline="-25000" dirty="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400" baseline="0" dirty="0">
                    <a:solidFill>
                      <a:sysClr val="windowText" lastClr="000000"/>
                    </a:solidFill>
                  </a:rPr>
                  <a:t>[Roche Total Ig (COI)]</a:t>
                </a:r>
                <a:endParaRPr lang="en-US" sz="14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86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74759405074366"/>
          <c:y val="0.11152777777777778"/>
          <c:w val="0.77675240594925621"/>
          <c:h val="0.7069987605715951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9598931712483306E-2"/>
                  <c:y val="0.471805555555555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1.1x - 1.4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0.26</a:t>
                    </a:r>
                    <a:endParaRPr lang="en-US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'Correlation of Sensitiv Cohort'!$H$1:$H$84</c:f>
              <c:numCache>
                <c:formatCode>General</c:formatCode>
                <c:ptCount val="84"/>
                <c:pt idx="1">
                  <c:v>4.4498793386232016</c:v>
                </c:pt>
                <c:pt idx="2">
                  <c:v>4.3181259690731846</c:v>
                </c:pt>
                <c:pt idx="3">
                  <c:v>4.1585434104406707</c:v>
                </c:pt>
                <c:pt idx="4">
                  <c:v>4.0781667081681539</c:v>
                </c:pt>
                <c:pt idx="5">
                  <c:v>4.074304344001435</c:v>
                </c:pt>
                <c:pt idx="6">
                  <c:v>3.9937006948203502</c:v>
                </c:pt>
                <c:pt idx="7">
                  <c:v>3.9236584217933062</c:v>
                </c:pt>
                <c:pt idx="8">
                  <c:v>3.881441721941393</c:v>
                </c:pt>
                <c:pt idx="9">
                  <c:v>3.8695837077134239</c:v>
                </c:pt>
                <c:pt idx="10">
                  <c:v>3.8200700343123257</c:v>
                </c:pt>
                <c:pt idx="11">
                  <c:v>3.7829024059746446</c:v>
                </c:pt>
                <c:pt idx="12">
                  <c:v>3.7675268994083821</c:v>
                </c:pt>
                <c:pt idx="13">
                  <c:v>3.7377490738915573</c:v>
                </c:pt>
                <c:pt idx="14">
                  <c:v>3.7247672456463103</c:v>
                </c:pt>
                <c:pt idx="15">
                  <c:v>3.7126497016272113</c:v>
                </c:pt>
                <c:pt idx="16">
                  <c:v>3.7023443583557687</c:v>
                </c:pt>
                <c:pt idx="17">
                  <c:v>3.6930230679236939</c:v>
                </c:pt>
                <c:pt idx="18">
                  <c:v>3.67089495352021</c:v>
                </c:pt>
                <c:pt idx="19">
                  <c:v>3.664359874551141</c:v>
                </c:pt>
                <c:pt idx="20">
                  <c:v>3.6472851450253665</c:v>
                </c:pt>
                <c:pt idx="21">
                  <c:v>3.5803546611065915</c:v>
                </c:pt>
                <c:pt idx="22">
                  <c:v>3.5802405082653763</c:v>
                </c:pt>
                <c:pt idx="23">
                  <c:v>3.5177235948337358</c:v>
                </c:pt>
                <c:pt idx="24">
                  <c:v>3.4814426285023048</c:v>
                </c:pt>
                <c:pt idx="25">
                  <c:v>3.4715850541851898</c:v>
                </c:pt>
                <c:pt idx="26">
                  <c:v>3.4644895474339714</c:v>
                </c:pt>
                <c:pt idx="27">
                  <c:v>3.4640422054388109</c:v>
                </c:pt>
                <c:pt idx="28">
                  <c:v>3.4324882557705063</c:v>
                </c:pt>
                <c:pt idx="29">
                  <c:v>3.4005379893919461</c:v>
                </c:pt>
                <c:pt idx="30">
                  <c:v>3.3829171350875309</c:v>
                </c:pt>
                <c:pt idx="31">
                  <c:v>3.3244882333076564</c:v>
                </c:pt>
                <c:pt idx="32">
                  <c:v>3.2626883443016963</c:v>
                </c:pt>
                <c:pt idx="33">
                  <c:v>3.2509076997008561</c:v>
                </c:pt>
                <c:pt idx="34">
                  <c:v>3.2076343673889616</c:v>
                </c:pt>
                <c:pt idx="35">
                  <c:v>3.185825359612962</c:v>
                </c:pt>
                <c:pt idx="36">
                  <c:v>3.1553360374650619</c:v>
                </c:pt>
                <c:pt idx="37">
                  <c:v>3.1473671077937864</c:v>
                </c:pt>
                <c:pt idx="38">
                  <c:v>3.1423894661188361</c:v>
                </c:pt>
                <c:pt idx="39">
                  <c:v>3.1395642661758498</c:v>
                </c:pt>
                <c:pt idx="40">
                  <c:v>3.1367205671564067</c:v>
                </c:pt>
                <c:pt idx="41">
                  <c:v>3.082066934285113</c:v>
                </c:pt>
                <c:pt idx="42">
                  <c:v>3.0766404436703421</c:v>
                </c:pt>
                <c:pt idx="43">
                  <c:v>3.0696680969115957</c:v>
                </c:pt>
                <c:pt idx="44">
                  <c:v>3.0595634179012676</c:v>
                </c:pt>
                <c:pt idx="45">
                  <c:v>3.037027879755775</c:v>
                </c:pt>
                <c:pt idx="46">
                  <c:v>3.030194785356751</c:v>
                </c:pt>
                <c:pt idx="47">
                  <c:v>2.9652957958116564</c:v>
                </c:pt>
                <c:pt idx="48">
                  <c:v>2.9153470623241917</c:v>
                </c:pt>
                <c:pt idx="49">
                  <c:v>2.9072500828813284</c:v>
                </c:pt>
                <c:pt idx="50">
                  <c:v>2.9069811532288541</c:v>
                </c:pt>
                <c:pt idx="51">
                  <c:v>2.8770832566506508</c:v>
                </c:pt>
                <c:pt idx="52">
                  <c:v>2.8106357002755371</c:v>
                </c:pt>
                <c:pt idx="53">
                  <c:v>2.764475027434409</c:v>
                </c:pt>
                <c:pt idx="54">
                  <c:v>2.7567121601647715</c:v>
                </c:pt>
                <c:pt idx="55">
                  <c:v>2.7520484478194387</c:v>
                </c:pt>
                <c:pt idx="56">
                  <c:v>2.751048034820188</c:v>
                </c:pt>
                <c:pt idx="57">
                  <c:v>2.7268901407418218</c:v>
                </c:pt>
                <c:pt idx="58">
                  <c:v>2.648652695131223</c:v>
                </c:pt>
                <c:pt idx="59">
                  <c:v>2.6442415858437287</c:v>
                </c:pt>
                <c:pt idx="60">
                  <c:v>2.502836638621003</c:v>
                </c:pt>
                <c:pt idx="61">
                  <c:v>3.5964871337365443</c:v>
                </c:pt>
                <c:pt idx="62">
                  <c:v>2.80543288813214</c:v>
                </c:pt>
                <c:pt idx="63">
                  <c:v>2.7655940553194451</c:v>
                </c:pt>
                <c:pt idx="64">
                  <c:v>2.758684849882441</c:v>
                </c:pt>
                <c:pt idx="65">
                  <c:v>2.709948016510761</c:v>
                </c:pt>
                <c:pt idx="66">
                  <c:v>2.6609602917760835</c:v>
                </c:pt>
                <c:pt idx="67">
                  <c:v>2.197831693328903</c:v>
                </c:pt>
                <c:pt idx="68">
                  <c:v>2.5410797677766288</c:v>
                </c:pt>
                <c:pt idx="69">
                  <c:v>4.0911743607068818</c:v>
                </c:pt>
                <c:pt idx="70">
                  <c:v>2.9355576450930139</c:v>
                </c:pt>
                <c:pt idx="71">
                  <c:v>2.1789769472931693</c:v>
                </c:pt>
                <c:pt idx="72">
                  <c:v>2.1772478362556233</c:v>
                </c:pt>
                <c:pt idx="73">
                  <c:v>2.1652443261253107</c:v>
                </c:pt>
                <c:pt idx="74">
                  <c:v>2.0124153747624329</c:v>
                </c:pt>
                <c:pt idx="75">
                  <c:v>2.7732011423563443</c:v>
                </c:pt>
                <c:pt idx="76">
                  <c:v>2.5692568333286103</c:v>
                </c:pt>
                <c:pt idx="77">
                  <c:v>2.5251744278352715</c:v>
                </c:pt>
                <c:pt idx="78">
                  <c:v>1.8367670473942053</c:v>
                </c:pt>
                <c:pt idx="79">
                  <c:v>2.744762237065578</c:v>
                </c:pt>
                <c:pt idx="80">
                  <c:v>2.7252580663599613</c:v>
                </c:pt>
                <c:pt idx="81">
                  <c:v>2.1942367487238292</c:v>
                </c:pt>
                <c:pt idx="82">
                  <c:v>2.0257153839013404</c:v>
                </c:pt>
                <c:pt idx="83">
                  <c:v>2.0166155475571776</c:v>
                </c:pt>
              </c:numCache>
            </c:numRef>
          </c:xVal>
          <c:yVal>
            <c:numRef>
              <c:f>'Correlation of Sensitiv Cohort'!$P$2:$P$85</c:f>
              <c:numCache>
                <c:formatCode>General</c:formatCode>
                <c:ptCount val="84"/>
                <c:pt idx="0">
                  <c:v>3.2032011563166112</c:v>
                </c:pt>
                <c:pt idx="1">
                  <c:v>2.3476656563009706</c:v>
                </c:pt>
                <c:pt idx="2">
                  <c:v>3.1570437101455799</c:v>
                </c:pt>
                <c:pt idx="3">
                  <c:v>2.9373443921502327</c:v>
                </c:pt>
                <c:pt idx="4">
                  <c:v>2.6576400052078246</c:v>
                </c:pt>
                <c:pt idx="5">
                  <c:v>2.5058909297299574</c:v>
                </c:pt>
                <c:pt idx="6">
                  <c:v>2.8757800630684884</c:v>
                </c:pt>
                <c:pt idx="7">
                  <c:v>2.8499992594660979</c:v>
                </c:pt>
                <c:pt idx="8">
                  <c:v>2.9671686075326278</c:v>
                </c:pt>
                <c:pt idx="9">
                  <c:v>1.9963887464476213</c:v>
                </c:pt>
                <c:pt idx="10">
                  <c:v>3.3362833878644325</c:v>
                </c:pt>
                <c:pt idx="11">
                  <c:v>2.7634115744700072</c:v>
                </c:pt>
                <c:pt idx="12">
                  <c:v>2.7990873060740036</c:v>
                </c:pt>
                <c:pt idx="13">
                  <c:v>3.0992952043377757</c:v>
                </c:pt>
                <c:pt idx="14">
                  <c:v>2.8237493603082728</c:v>
                </c:pt>
                <c:pt idx="15">
                  <c:v>2.2016338611696504</c:v>
                </c:pt>
                <c:pt idx="16">
                  <c:v>2.6599245584023783</c:v>
                </c:pt>
                <c:pt idx="17">
                  <c:v>2.8459917706645732</c:v>
                </c:pt>
                <c:pt idx="18">
                  <c:v>2.3248106034204836</c:v>
                </c:pt>
                <c:pt idx="19">
                  <c:v>1.5558161550616398</c:v>
                </c:pt>
                <c:pt idx="20">
                  <c:v>3.0036022366801953</c:v>
                </c:pt>
                <c:pt idx="21">
                  <c:v>3.0107798387532432</c:v>
                </c:pt>
                <c:pt idx="22">
                  <c:v>2.0840642647884744</c:v>
                </c:pt>
                <c:pt idx="23">
                  <c:v>2.5945485495503542</c:v>
                </c:pt>
                <c:pt idx="24">
                  <c:v>2.8855743643714264</c:v>
                </c:pt>
                <c:pt idx="25">
                  <c:v>2.4356285940520905</c:v>
                </c:pt>
                <c:pt idx="26">
                  <c:v>1.9523335663696855</c:v>
                </c:pt>
                <c:pt idx="27">
                  <c:v>3.1683211157397229</c:v>
                </c:pt>
                <c:pt idx="28">
                  <c:v>2.5533605033353277</c:v>
                </c:pt>
                <c:pt idx="29">
                  <c:v>3.1731274334806563</c:v>
                </c:pt>
                <c:pt idx="30">
                  <c:v>2.9448584458075393</c:v>
                </c:pt>
                <c:pt idx="31">
                  <c:v>3.4046306842176119</c:v>
                </c:pt>
                <c:pt idx="32">
                  <c:v>2.0496307677246004</c:v>
                </c:pt>
                <c:pt idx="33">
                  <c:v>1.2986583155645153</c:v>
                </c:pt>
                <c:pt idx="34">
                  <c:v>2.0285691521967708</c:v>
                </c:pt>
                <c:pt idx="35">
                  <c:v>2.4382928515791469</c:v>
                </c:pt>
                <c:pt idx="36">
                  <c:v>3.0036022366801953</c:v>
                </c:pt>
                <c:pt idx="37">
                  <c:v>2.9745293124838819</c:v>
                </c:pt>
                <c:pt idx="38">
                  <c:v>3.1683211157397229</c:v>
                </c:pt>
                <c:pt idx="39">
                  <c:v>2.9486008474933554</c:v>
                </c:pt>
                <c:pt idx="40">
                  <c:v>2.8155754288625725</c:v>
                </c:pt>
                <c:pt idx="41">
                  <c:v>2.5533605033353277</c:v>
                </c:pt>
                <c:pt idx="42">
                  <c:v>2.7697717392494479</c:v>
                </c:pt>
                <c:pt idx="43">
                  <c:v>3.1811025507537978</c:v>
                </c:pt>
                <c:pt idx="44">
                  <c:v>1.5360529002402097</c:v>
                </c:pt>
                <c:pt idx="45">
                  <c:v>3.3291235962915664</c:v>
                </c:pt>
                <c:pt idx="46">
                  <c:v>3.0925457415435651</c:v>
                </c:pt>
                <c:pt idx="47">
                  <c:v>2.5210507369009632</c:v>
                </c:pt>
                <c:pt idx="48">
                  <c:v>3.1110313123887439</c:v>
                </c:pt>
                <c:pt idx="49">
                  <c:v>3.0755326311673574</c:v>
                </c:pt>
                <c:pt idx="50">
                  <c:v>3.1795110502715103</c:v>
                </c:pt>
                <c:pt idx="51">
                  <c:v>1.1890338243900169</c:v>
                </c:pt>
                <c:pt idx="52">
                  <c:v>1.7224660244710912</c:v>
                </c:pt>
                <c:pt idx="53">
                  <c:v>2.6415460290875239</c:v>
                </c:pt>
                <c:pt idx="54">
                  <c:v>2.2570106182060239</c:v>
                </c:pt>
                <c:pt idx="55">
                  <c:v>1.6461626571578936</c:v>
                </c:pt>
                <c:pt idx="56">
                  <c:v>2.7970129778361454</c:v>
                </c:pt>
                <c:pt idx="57">
                  <c:v>2.5849625007211561</c:v>
                </c:pt>
                <c:pt idx="58">
                  <c:v>2.9049657186840268</c:v>
                </c:pt>
                <c:pt idx="59">
                  <c:v>2.7949356628035362</c:v>
                </c:pt>
                <c:pt idx="60">
                  <c:v>2.67581593117227</c:v>
                </c:pt>
                <c:pt idx="61">
                  <c:v>2.9392265777282085</c:v>
                </c:pt>
                <c:pt idx="62">
                  <c:v>3.016139702655253</c:v>
                </c:pt>
                <c:pt idx="63">
                  <c:v>0.65992455840237829</c:v>
                </c:pt>
                <c:pt idx="64">
                  <c:v>2.7441610955704103</c:v>
                </c:pt>
                <c:pt idx="65">
                  <c:v>3.3103401206121505</c:v>
                </c:pt>
                <c:pt idx="66">
                  <c:v>2.5335633482145119</c:v>
                </c:pt>
                <c:pt idx="67">
                  <c:v>2.0772429989324603</c:v>
                </c:pt>
                <c:pt idx="68">
                  <c:v>0.55581615506163962</c:v>
                </c:pt>
                <c:pt idx="69">
                  <c:v>0.51601514700366469</c:v>
                </c:pt>
                <c:pt idx="70">
                  <c:v>1.9523335663696855</c:v>
                </c:pt>
                <c:pt idx="71">
                  <c:v>1.9781956296816519</c:v>
                </c:pt>
                <c:pt idx="72">
                  <c:v>1.028569152196771</c:v>
                </c:pt>
                <c:pt idx="73">
                  <c:v>2.0703893278913981</c:v>
                </c:pt>
                <c:pt idx="74">
                  <c:v>0.57531233068743692</c:v>
                </c:pt>
                <c:pt idx="75">
                  <c:v>0.32192809488736235</c:v>
                </c:pt>
                <c:pt idx="76">
                  <c:v>0.20163386116965043</c:v>
                </c:pt>
                <c:pt idx="77">
                  <c:v>0.17632277264046289</c:v>
                </c:pt>
                <c:pt idx="78">
                  <c:v>-1.9434164716336324</c:v>
                </c:pt>
                <c:pt idx="79">
                  <c:v>-0.51457317282975834</c:v>
                </c:pt>
                <c:pt idx="80">
                  <c:v>-2.7369655941662061</c:v>
                </c:pt>
                <c:pt idx="81">
                  <c:v>0.2509615735332188</c:v>
                </c:pt>
                <c:pt idx="82">
                  <c:v>-1.2515387669959643</c:v>
                </c:pt>
                <c:pt idx="83">
                  <c:v>-2.1844245711374275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7A-47E8-AF97-A43D05E7E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2487312"/>
        <c:axId val="572487704"/>
      </c:scatterChart>
      <c:valAx>
        <c:axId val="572487312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ysClr val="windowText" lastClr="000000"/>
                    </a:solidFill>
                  </a:rPr>
                  <a:t>Log</a:t>
                </a:r>
                <a:r>
                  <a:rPr lang="en-US" sz="1400" baseline="-25000" dirty="0">
                    <a:solidFill>
                      <a:sysClr val="windowText" lastClr="000000"/>
                    </a:solidFill>
                  </a:rPr>
                  <a:t>10</a:t>
                </a:r>
                <a:r>
                  <a:rPr lang="en-US" sz="1400" baseline="0" dirty="0">
                    <a:solidFill>
                      <a:sysClr val="windowText" lastClr="000000"/>
                    </a:solidFill>
                  </a:rPr>
                  <a:t>(ID50 Titers SARS-CoV-2)</a:t>
                </a:r>
                <a:endParaRPr lang="en-US" sz="14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26356135170603673"/>
              <c:y val="0.897731481481481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87704"/>
        <c:crossesAt val="0.48542600000000008"/>
        <c:crossBetween val="midCat"/>
        <c:majorUnit val="1"/>
      </c:valAx>
      <c:valAx>
        <c:axId val="5724877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Log</a:t>
                </a:r>
                <a:r>
                  <a:rPr lang="en-US" sz="1400" baseline="-25000">
                    <a:solidFill>
                      <a:sysClr val="windowText" lastClr="000000"/>
                    </a:solidFill>
                  </a:rPr>
                  <a:t>2</a:t>
                </a:r>
                <a:r>
                  <a:rPr lang="en-US" sz="1400" baseline="0">
                    <a:solidFill>
                      <a:sysClr val="windowText" lastClr="000000"/>
                    </a:solidFill>
                  </a:rPr>
                  <a:t>[Abbott IgG (S/C)]</a:t>
                </a:r>
                <a:endParaRPr lang="en-US" sz="14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48731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3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2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3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3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6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8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6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D5A0-8D15-4CBE-BBFD-F3838AA8ED4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583B-C222-4AAA-8B0D-E49005976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C25800C-79D7-42E3-9583-C3D15A599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20552"/>
              </p:ext>
            </p:extLst>
          </p:nvPr>
        </p:nvGraphicFramePr>
        <p:xfrm>
          <a:off x="1364307" y="2532232"/>
          <a:ext cx="4507104" cy="1215390"/>
        </p:xfrm>
        <a:graphic>
          <a:graphicData uri="http://schemas.openxmlformats.org/drawingml/2006/table">
            <a:tbl>
              <a:tblPr/>
              <a:tblGrid>
                <a:gridCol w="1669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0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2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ID50 SARS-CoV-1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ID50 SARS-CoV-2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Coronaviruses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(229E, HKU1, NL63, or OC42)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&lt;50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&lt;50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Rhinovirus/Enterovirus</a:t>
                      </a: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&lt;50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&lt;50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0B41C1-595C-43CC-BD0A-C10449DD4C3F}"/>
              </a:ext>
            </a:extLst>
          </p:cNvPr>
          <p:cNvSpPr txBox="1"/>
          <p:nvPr/>
        </p:nvSpPr>
        <p:spPr>
          <a:xfrm>
            <a:off x="1364307" y="2132122"/>
            <a:ext cx="4448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Supplementary Table 1: Titers of SARS-CoV-1 and CoV-2 Nabs found in Patients with Other Viral Infections</a:t>
            </a:r>
          </a:p>
        </p:txBody>
      </p:sp>
    </p:spTree>
    <p:extLst>
      <p:ext uri="{BB962C8B-B14F-4D97-AF65-F5344CB8AC3E}">
        <p14:creationId xmlns:p14="http://schemas.microsoft.com/office/powerpoint/2010/main" val="302110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9316973-FA63-4666-A7D4-5CB63C74B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97609"/>
              </p:ext>
            </p:extLst>
          </p:nvPr>
        </p:nvGraphicFramePr>
        <p:xfrm>
          <a:off x="1394640" y="1883863"/>
          <a:ext cx="5270502" cy="1402080"/>
        </p:xfrm>
        <a:graphic>
          <a:graphicData uri="http://schemas.openxmlformats.org/drawingml/2006/table">
            <a:tbl>
              <a:tblPr/>
              <a:tblGrid>
                <a:gridCol w="1049014">
                  <a:extLst>
                    <a:ext uri="{9D8B030D-6E8A-4147-A177-3AD203B41FA5}">
                      <a16:colId xmlns:a16="http://schemas.microsoft.com/office/drawing/2014/main" xmlns="" val="2602532156"/>
                    </a:ext>
                  </a:extLst>
                </a:gridCol>
                <a:gridCol w="1055372">
                  <a:extLst>
                    <a:ext uri="{9D8B030D-6E8A-4147-A177-3AD203B41FA5}">
                      <a16:colId xmlns:a16="http://schemas.microsoft.com/office/drawing/2014/main" xmlns="" val="2073633211"/>
                    </a:ext>
                  </a:extLst>
                </a:gridCol>
                <a:gridCol w="1055372">
                  <a:extLst>
                    <a:ext uri="{9D8B030D-6E8A-4147-A177-3AD203B41FA5}">
                      <a16:colId xmlns:a16="http://schemas.microsoft.com/office/drawing/2014/main" xmlns="" val="2259740443"/>
                    </a:ext>
                  </a:extLst>
                </a:gridCol>
                <a:gridCol w="1055372">
                  <a:extLst>
                    <a:ext uri="{9D8B030D-6E8A-4147-A177-3AD203B41FA5}">
                      <a16:colId xmlns:a16="http://schemas.microsoft.com/office/drawing/2014/main" xmlns="" val="2991589752"/>
                    </a:ext>
                  </a:extLst>
                </a:gridCol>
                <a:gridCol w="1055372">
                  <a:extLst>
                    <a:ext uri="{9D8B030D-6E8A-4147-A177-3AD203B41FA5}">
                      <a16:colId xmlns:a16="http://schemas.microsoft.com/office/drawing/2014/main" xmlns="" val="677130576"/>
                    </a:ext>
                  </a:extLst>
                </a:gridCol>
              </a:tblGrid>
              <a:tr h="4095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Detectable ID50 SARS-CoV-2 Neutralization Titers by Population and Symptom Severity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075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Asymptomatic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Mild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Admitted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SNFs</a:t>
                      </a:r>
                      <a:b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n=38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2387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(ID50)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4612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234 - 6463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130 - 1359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403 - 2422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153 - 517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953215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2E1647-2375-4976-906C-87611421CF1C}"/>
              </a:ext>
            </a:extLst>
          </p:cNvPr>
          <p:cNvSpPr txBox="1"/>
          <p:nvPr/>
        </p:nvSpPr>
        <p:spPr>
          <a:xfrm>
            <a:off x="1394640" y="1483753"/>
            <a:ext cx="498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Supplementary Table 2: Detectable ID50 Neutralization Across 4 Populations</a:t>
            </a:r>
          </a:p>
        </p:txBody>
      </p:sp>
    </p:spTree>
    <p:extLst>
      <p:ext uri="{BB962C8B-B14F-4D97-AF65-F5344CB8AC3E}">
        <p14:creationId xmlns:p14="http://schemas.microsoft.com/office/powerpoint/2010/main" val="279467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046147"/>
              </p:ext>
            </p:extLst>
          </p:nvPr>
        </p:nvGraphicFramePr>
        <p:xfrm>
          <a:off x="47472" y="647999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794833"/>
              </p:ext>
            </p:extLst>
          </p:nvPr>
        </p:nvGraphicFramePr>
        <p:xfrm>
          <a:off x="3705072" y="640802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65" y="47011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5072" y="47011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65" y="340626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2412" y="100785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Supplementary Figure 1</a:t>
            </a: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9448"/>
              </p:ext>
            </p:extLst>
          </p:nvPr>
        </p:nvGraphicFramePr>
        <p:xfrm>
          <a:off x="179565" y="3539609"/>
          <a:ext cx="365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6">
            <a:extLst>
              <a:ext uri="{FF2B5EF4-FFF2-40B4-BE49-F238E27FC236}">
                <a16:creationId xmlns:a16="http://schemas.microsoft.com/office/drawing/2014/main" xmlns="" id="{75122ACB-31C0-4D72-A0A6-141087003964}"/>
              </a:ext>
            </a:extLst>
          </p:cNvPr>
          <p:cNvSpPr txBox="1"/>
          <p:nvPr/>
        </p:nvSpPr>
        <p:spPr>
          <a:xfrm>
            <a:off x="506730" y="6694099"/>
            <a:ext cx="6758940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1: </a:t>
            </a: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of Commercial SARS-CoV-2 Serology Assays with Neutralization Activity.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A-C) </a:t>
            </a:r>
            <a:r>
              <a:rPr lang="en-US" sz="1050" dirty="0"/>
              <a:t>Linear regression comparing </a:t>
            </a:r>
            <a:r>
              <a:rPr lang="en-US" sz="1050" dirty="0" err="1"/>
              <a:t>Diazyme</a:t>
            </a:r>
            <a:r>
              <a:rPr lang="en-US" sz="1050" dirty="0"/>
              <a:t> IgM, </a:t>
            </a:r>
            <a:r>
              <a:rPr lang="en-US" sz="1050" dirty="0" err="1"/>
              <a:t>Diazyme</a:t>
            </a:r>
            <a:r>
              <a:rPr lang="en-US" sz="1050" dirty="0"/>
              <a:t> IgG, Roche total Ig, and Abbott IgG Log</a:t>
            </a:r>
            <a:r>
              <a:rPr lang="en-US" sz="1050" baseline="-25000" dirty="0"/>
              <a:t>2</a:t>
            </a:r>
            <a:r>
              <a:rPr lang="en-US" sz="1050" dirty="0"/>
              <a:t> transformed values of 87 samples from 31 SARS-CoV-2 PCR confirmed patients (Y-axis) vs Log</a:t>
            </a:r>
            <a:r>
              <a:rPr lang="en-US" sz="1050" baseline="-25000" dirty="0"/>
              <a:t>10</a:t>
            </a:r>
            <a:r>
              <a:rPr lang="en-US" sz="1050" dirty="0"/>
              <a:t> transformed SARS-CoV-2 ID50 titers observed in the same samples (X-axis). R</a:t>
            </a:r>
            <a:r>
              <a:rPr lang="en-US" sz="1050" baseline="30000" dirty="0"/>
              <a:t>2</a:t>
            </a:r>
            <a:r>
              <a:rPr lang="en-US" sz="1050" dirty="0"/>
              <a:t> values and y=</a:t>
            </a:r>
            <a:r>
              <a:rPr lang="en-US" sz="1050" dirty="0" err="1"/>
              <a:t>mx+b</a:t>
            </a:r>
            <a:r>
              <a:rPr lang="en-US" sz="1050" dirty="0"/>
              <a:t> equations for each regression line are shown for each assay. The value of the X-axis is set at each manufacturer's cutoff value for a seropositive SARS-CoV-2 result.</a:t>
            </a:r>
            <a:endParaRPr lang="en-U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9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18985" r="19333"/>
          <a:stretch/>
        </p:blipFill>
        <p:spPr>
          <a:xfrm>
            <a:off x="2308935" y="2021608"/>
            <a:ext cx="2542191" cy="25550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212627-2C50-448D-BE9F-669A3870CB7B}"/>
              </a:ext>
            </a:extLst>
          </p:cNvPr>
          <p:cNvSpPr txBox="1"/>
          <p:nvPr/>
        </p:nvSpPr>
        <p:spPr>
          <a:xfrm>
            <a:off x="4643588" y="552091"/>
            <a:ext cx="241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Supplementary Figure 2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615433DD-EC92-419C-8756-93CBB37724A1}"/>
              </a:ext>
            </a:extLst>
          </p:cNvPr>
          <p:cNvSpPr txBox="1"/>
          <p:nvPr/>
        </p:nvSpPr>
        <p:spPr>
          <a:xfrm>
            <a:off x="1176733" y="5029200"/>
            <a:ext cx="5106838" cy="623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2: </a:t>
            </a:r>
            <a:r>
              <a:rPr lang="en-US" sz="1100" b="1" dirty="0"/>
              <a:t>Multiplatform Agreement of 164 Diazyme IgG </a:t>
            </a:r>
            <a:r>
              <a:rPr lang="en-US" sz="1100" b="1" dirty="0" err="1"/>
              <a:t>Serpositives</a:t>
            </a:r>
            <a:endParaRPr lang="en-US" sz="11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Venn diagram illustrating the agreement of the 164 Diazyme IgG seropositive individuals with the Roche total Ig and Abbott IgG assays.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98C0B7-E9B8-4837-ACC1-849587AFDF36}"/>
              </a:ext>
            </a:extLst>
          </p:cNvPr>
          <p:cNvSpPr txBox="1"/>
          <p:nvPr/>
        </p:nvSpPr>
        <p:spPr>
          <a:xfrm>
            <a:off x="1064054" y="1238769"/>
            <a:ext cx="503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Multiplatform Agreement of 164 </a:t>
            </a:r>
            <a:r>
              <a:rPr lang="en-US" sz="1600" dirty="0" err="1"/>
              <a:t>Diazyme</a:t>
            </a:r>
            <a:r>
              <a:rPr lang="en-US" sz="1600" dirty="0"/>
              <a:t> IgG </a:t>
            </a:r>
            <a:r>
              <a:rPr lang="en-US" sz="1600" dirty="0" err="1"/>
              <a:t>Serpositives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28574" y="3038030"/>
            <a:ext cx="739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All Assays</a:t>
            </a:r>
          </a:p>
          <a:p>
            <a:pPr algn="ctr"/>
            <a:r>
              <a:rPr lang="en-US" sz="1100" dirty="0"/>
              <a:t>(93)</a:t>
            </a:r>
          </a:p>
        </p:txBody>
      </p:sp>
      <p:sp>
        <p:nvSpPr>
          <p:cNvPr id="14" name="TextBox 13"/>
          <p:cNvSpPr txBox="1"/>
          <p:nvPr/>
        </p:nvSpPr>
        <p:spPr>
          <a:xfrm rot="18864250">
            <a:off x="2550122" y="2388998"/>
            <a:ext cx="896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Diazyme IgG</a:t>
            </a:r>
          </a:p>
          <a:p>
            <a:pPr algn="ctr"/>
            <a:r>
              <a:rPr lang="en-US" sz="1100" dirty="0"/>
              <a:t>(64)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6199" y="2061835"/>
            <a:ext cx="803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Abbott IgG</a:t>
            </a:r>
          </a:p>
          <a:p>
            <a:pPr algn="ctr"/>
            <a:r>
              <a:rPr lang="en-US" sz="1100" dirty="0"/>
              <a:t>(3)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3588" y="3931342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Roche Total Ig</a:t>
            </a:r>
          </a:p>
          <a:p>
            <a:pPr algn="ctr"/>
            <a:r>
              <a:rPr lang="en-US" sz="1100" dirty="0"/>
              <a:t>(4)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35325" y="4164753"/>
            <a:ext cx="390078" cy="318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5" idx="1"/>
          </p:cNvCxnSpPr>
          <p:nvPr/>
        </p:nvCxnSpPr>
        <p:spPr>
          <a:xfrm flipV="1">
            <a:off x="4265351" y="2277279"/>
            <a:ext cx="430848" cy="212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368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13348</TotalTime>
  <Words>291</Words>
  <Application>Microsoft Office PowerPoint</Application>
  <PresentationFormat>Custom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UCSD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Suhandynata, Raymond</dc:creator>
  <cp:lastModifiedBy>Fitzgerald, Robert</cp:lastModifiedBy>
  <cp:revision>117</cp:revision>
  <cp:lastPrinted>2020-07-06T22:32:16Z</cp:lastPrinted>
  <dcterms:created xsi:type="dcterms:W3CDTF">2020-06-22T23:19:44Z</dcterms:created>
  <dcterms:modified xsi:type="dcterms:W3CDTF">2020-07-08T23:02:54Z</dcterms:modified>
</cp:coreProperties>
</file>